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58" r:id="rId5"/>
    <p:sldId id="260" r:id="rId6"/>
    <p:sldId id="275" r:id="rId7"/>
    <p:sldId id="276" r:id="rId8"/>
    <p:sldId id="277" r:id="rId9"/>
    <p:sldId id="262" r:id="rId10"/>
    <p:sldId id="266" r:id="rId11"/>
    <p:sldId id="263" r:id="rId12"/>
    <p:sldId id="264" r:id="rId13"/>
    <p:sldId id="270" r:id="rId14"/>
    <p:sldId id="272" r:id="rId15"/>
    <p:sldId id="265" r:id="rId16"/>
    <p:sldId id="268" r:id="rId17"/>
    <p:sldId id="273" r:id="rId18"/>
    <p:sldId id="274"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B8BC-8EA1-424A-94CC-FA6B7311E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73B310-D88C-472F-BEC9-F0081BDBA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502B88-23B9-4F1F-8331-48C9EFCA6DB6}"/>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5" name="Footer Placeholder 4">
            <a:extLst>
              <a:ext uri="{FF2B5EF4-FFF2-40B4-BE49-F238E27FC236}">
                <a16:creationId xmlns:a16="http://schemas.microsoft.com/office/drawing/2014/main" id="{43F2BBDC-4BCD-420A-9330-0D127CBAEE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C8B877-802D-47F6-B3C0-C785FE44C42F}"/>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4225773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A716-AB71-4544-A82D-3ABE23B8C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F12D82-5472-4FDD-B102-304D5CF88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D328E-FEB7-4F3E-9B9E-D7FB9E91722C}"/>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5" name="Footer Placeholder 4">
            <a:extLst>
              <a:ext uri="{FF2B5EF4-FFF2-40B4-BE49-F238E27FC236}">
                <a16:creationId xmlns:a16="http://schemas.microsoft.com/office/drawing/2014/main" id="{85DA3C05-454D-487C-9B45-E8067D9BBA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A5DF8-078F-41D5-B2FF-26B8B67F4B25}"/>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35186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BBCF86-E62A-432E-BB78-FCBEAF00C1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E459A7-8150-4116-AE12-C4AA91EE13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D281C7-8176-4CF7-9518-5DA5DE638101}"/>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5" name="Footer Placeholder 4">
            <a:extLst>
              <a:ext uri="{FF2B5EF4-FFF2-40B4-BE49-F238E27FC236}">
                <a16:creationId xmlns:a16="http://schemas.microsoft.com/office/drawing/2014/main" id="{1EACC4C4-0823-4088-9405-ACDFC1CFB7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CEF2AA-AB6C-4600-8841-4EDD9237E1FB}"/>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29876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7E7C-9194-413E-BF48-315D47F85C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1D4BCE-DDD0-49AA-B8D4-1F0A3BAA94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95F6D4-BDF6-47C3-BEA1-BC8805D1FDE4}"/>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5" name="Footer Placeholder 4">
            <a:extLst>
              <a:ext uri="{FF2B5EF4-FFF2-40B4-BE49-F238E27FC236}">
                <a16:creationId xmlns:a16="http://schemas.microsoft.com/office/drawing/2014/main" id="{EBBAA246-FF2F-4A96-9E44-41E97814F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46E529-78A2-48D0-9150-36F79E9749A4}"/>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355351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87DD-1E46-40CC-8A99-AF503646C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390EA9-6408-4CCA-827A-0672BA8F03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0F08F-27D6-462D-89C3-867B5AA55DFC}"/>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5" name="Footer Placeholder 4">
            <a:extLst>
              <a:ext uri="{FF2B5EF4-FFF2-40B4-BE49-F238E27FC236}">
                <a16:creationId xmlns:a16="http://schemas.microsoft.com/office/drawing/2014/main" id="{EFB0FEF2-6EBC-4907-9E3A-C124D2701C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D6D6A9-DA9C-4719-AEC3-2274B5F59828}"/>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396884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3E1D-16D5-43A6-B5D7-7BDBF17AE8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F42C6C-C62E-4D68-A7F6-86A8E7F4C1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9BCEC0-6134-4772-AA72-D2E904ADE9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02C3D8-95A1-46C2-9224-5854FD0F0BC0}"/>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6" name="Footer Placeholder 5">
            <a:extLst>
              <a:ext uri="{FF2B5EF4-FFF2-40B4-BE49-F238E27FC236}">
                <a16:creationId xmlns:a16="http://schemas.microsoft.com/office/drawing/2014/main" id="{31006832-22F3-4A4B-AC38-9425F178E0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9AC94B-EC80-48F8-A852-0BE13FBE1B09}"/>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271003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FF1B-0F9B-4DE0-82E5-9088E4E2F7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DD2FB5-A22C-466D-9124-7AC38D2D3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6EB725-63DA-493E-AAB6-670EA3DFEF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BBB4692-9831-461A-81D7-17CB52BA8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5C5B78-D927-4949-9510-5D8AAF9C15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068A30-FDB0-46A3-8F8A-35D069D7A854}"/>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8" name="Footer Placeholder 7">
            <a:extLst>
              <a:ext uri="{FF2B5EF4-FFF2-40B4-BE49-F238E27FC236}">
                <a16:creationId xmlns:a16="http://schemas.microsoft.com/office/drawing/2014/main" id="{D32EC875-58A0-4AD1-8017-8D96B1AF15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B6E408-CDD9-4AAE-991E-F5A2C2CC0FD2}"/>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314901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2E14-7565-4323-86FB-928E951224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88995F-6E80-45B3-8DA0-2B2C31DE06F6}"/>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4" name="Footer Placeholder 3">
            <a:extLst>
              <a:ext uri="{FF2B5EF4-FFF2-40B4-BE49-F238E27FC236}">
                <a16:creationId xmlns:a16="http://schemas.microsoft.com/office/drawing/2014/main" id="{A209FB82-267B-4A28-A815-4B4DCB87E8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160046E-62DB-42B4-B5C9-66635937397D}"/>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307180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BBBEB8-7133-435B-B3CF-645B161DB1AB}"/>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3" name="Footer Placeholder 2">
            <a:extLst>
              <a:ext uri="{FF2B5EF4-FFF2-40B4-BE49-F238E27FC236}">
                <a16:creationId xmlns:a16="http://schemas.microsoft.com/office/drawing/2014/main" id="{99F3722F-5C30-4E8F-8CC2-24721A4D88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B1F29B-EE8D-4C2F-9596-8EF9D0CC86FE}"/>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280788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F0E0-1DE2-40B3-BC32-9309033D7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8200C9-3476-43C0-B1CD-37B683FF62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9DEF851-3FAE-450A-8167-7F542240E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DCF04-83C9-47EB-B4B5-47716C099B21}"/>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6" name="Footer Placeholder 5">
            <a:extLst>
              <a:ext uri="{FF2B5EF4-FFF2-40B4-BE49-F238E27FC236}">
                <a16:creationId xmlns:a16="http://schemas.microsoft.com/office/drawing/2014/main" id="{41359FAE-D576-4650-9686-FF58B88AEC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43D1B3-9915-48B7-B6C6-392E6771CF0D}"/>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1137226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6710-9E7A-41F3-8843-13EBBC1FA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8678AD-8A7F-4C04-9FD5-E141BACB6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3D79B1-F47C-4B5C-9B7B-66C373805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AA738-3DC4-4F4B-97E6-8F0D35DE4D49}"/>
              </a:ext>
            </a:extLst>
          </p:cNvPr>
          <p:cNvSpPr>
            <a:spLocks noGrp="1"/>
          </p:cNvSpPr>
          <p:nvPr>
            <p:ph type="dt" sz="half" idx="10"/>
          </p:nvPr>
        </p:nvSpPr>
        <p:spPr/>
        <p:txBody>
          <a:bodyPr/>
          <a:lstStyle/>
          <a:p>
            <a:fld id="{6D850CF4-3486-48CE-AB77-9451A77B49C7}" type="datetimeFigureOut">
              <a:rPr lang="en-GB" smtClean="0"/>
              <a:t>04/05/2020</a:t>
            </a:fld>
            <a:endParaRPr lang="en-GB"/>
          </a:p>
        </p:txBody>
      </p:sp>
      <p:sp>
        <p:nvSpPr>
          <p:cNvPr id="6" name="Footer Placeholder 5">
            <a:extLst>
              <a:ext uri="{FF2B5EF4-FFF2-40B4-BE49-F238E27FC236}">
                <a16:creationId xmlns:a16="http://schemas.microsoft.com/office/drawing/2014/main" id="{B9ED55FF-510B-4B60-8375-1D8EFBC0BD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1FFDBF-5528-446F-BAE2-EF947A41DCB4}"/>
              </a:ext>
            </a:extLst>
          </p:cNvPr>
          <p:cNvSpPr>
            <a:spLocks noGrp="1"/>
          </p:cNvSpPr>
          <p:nvPr>
            <p:ph type="sldNum" sz="quarter" idx="12"/>
          </p:nvPr>
        </p:nvSpPr>
        <p:spPr/>
        <p:txBody>
          <a:bodyPr/>
          <a:lstStyle/>
          <a:p>
            <a:fld id="{3D63E472-9B7B-4906-80ED-77EE6F46815E}" type="slidenum">
              <a:rPr lang="en-GB" smtClean="0"/>
              <a:t>‹#›</a:t>
            </a:fld>
            <a:endParaRPr lang="en-GB"/>
          </a:p>
        </p:txBody>
      </p:sp>
    </p:spTree>
    <p:extLst>
      <p:ext uri="{BB962C8B-B14F-4D97-AF65-F5344CB8AC3E}">
        <p14:creationId xmlns:p14="http://schemas.microsoft.com/office/powerpoint/2010/main" val="3744240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60E4B-9166-41B1-971B-BFB59967E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A3BFEF-14A2-44A7-B755-EE25B1D28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09E23F-2681-4150-8764-A2A4F26FA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50CF4-3486-48CE-AB77-9451A77B49C7}" type="datetimeFigureOut">
              <a:rPr lang="en-GB" smtClean="0"/>
              <a:t>04/05/2020</a:t>
            </a:fld>
            <a:endParaRPr lang="en-GB"/>
          </a:p>
        </p:txBody>
      </p:sp>
      <p:sp>
        <p:nvSpPr>
          <p:cNvPr id="5" name="Footer Placeholder 4">
            <a:extLst>
              <a:ext uri="{FF2B5EF4-FFF2-40B4-BE49-F238E27FC236}">
                <a16:creationId xmlns:a16="http://schemas.microsoft.com/office/drawing/2014/main" id="{B7FD3D6F-0129-4A52-BB8E-AE6C2449F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81EDDE-BF28-4AE6-BABE-DCDE2781F9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3E472-9B7B-4906-80ED-77EE6F46815E}" type="slidenum">
              <a:rPr lang="en-GB" smtClean="0"/>
              <a:t>‹#›</a:t>
            </a:fld>
            <a:endParaRPr lang="en-GB"/>
          </a:p>
        </p:txBody>
      </p:sp>
    </p:spTree>
    <p:extLst>
      <p:ext uri="{BB962C8B-B14F-4D97-AF65-F5344CB8AC3E}">
        <p14:creationId xmlns:p14="http://schemas.microsoft.com/office/powerpoint/2010/main" val="1189638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apps.mylearning.org/ww1medals/create-a-meda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nashvillepubliclibrary.org/offtheshelf/files/2015/03/Morse_Code_Alphabetical.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5.xml"/><Relationship Id="rId7" Type="http://schemas.openxmlformats.org/officeDocument/2006/relationships/slide" Target="slide14.xml"/><Relationship Id="rId12" Type="http://schemas.openxmlformats.org/officeDocument/2006/relationships/slide" Target="slide1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9.xml"/><Relationship Id="rId5" Type="http://schemas.openxmlformats.org/officeDocument/2006/relationships/slide" Target="slide9.xml"/><Relationship Id="rId10" Type="http://schemas.openxmlformats.org/officeDocument/2006/relationships/slide" Target="slide17.xml"/><Relationship Id="rId4" Type="http://schemas.openxmlformats.org/officeDocument/2006/relationships/slide" Target="slide7.xml"/><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bbc.co.uk/programmes/articles/4TrqYDyf4PMdLypxzyTwGDg/great-british-buntin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7.xml"/><Relationship Id="rId7"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8.xml"/><Relationship Id="rId7" Type="http://schemas.openxmlformats.org/officeDocument/2006/relationships/image" Target="../media/image13.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19.xml"/><Relationship Id="rId4" Type="http://schemas.openxmlformats.org/officeDocument/2006/relationships/slide" Target="slide3.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415D1-5D47-4CB3-A35A-48B2F5AD7609}"/>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60BF2D3E-D692-4ED1-94CC-59B31A0F838F}"/>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VE Day | Flags &amp; Bunting Packs | 8th May">
            <a:extLst>
              <a:ext uri="{FF2B5EF4-FFF2-40B4-BE49-F238E27FC236}">
                <a16:creationId xmlns:a16="http://schemas.microsoft.com/office/drawing/2014/main" id="{E2AA41DE-6D74-4D2A-9A58-DE823036E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98" y="475856"/>
            <a:ext cx="15716796" cy="329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a:extLst>
              <a:ext uri="{FF2B5EF4-FFF2-40B4-BE49-F238E27FC236}">
                <a16:creationId xmlns:a16="http://schemas.microsoft.com/office/drawing/2014/main" id="{7C3F262A-8A29-48AC-8033-2D7875C19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033" y="582208"/>
            <a:ext cx="1681933" cy="2027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WordArt 4">
            <a:extLst>
              <a:ext uri="{FF2B5EF4-FFF2-40B4-BE49-F238E27FC236}">
                <a16:creationId xmlns:a16="http://schemas.microsoft.com/office/drawing/2014/main" id="{0C0A2BE8-8B60-4819-9521-0AE161C636FB}"/>
              </a:ext>
            </a:extLst>
          </p:cNvPr>
          <p:cNvSpPr>
            <a:spLocks noChangeArrowheads="1" noChangeShapeType="1" noTextEdit="1"/>
          </p:cNvSpPr>
          <p:nvPr/>
        </p:nvSpPr>
        <p:spPr bwMode="auto">
          <a:xfrm>
            <a:off x="3088312" y="4051023"/>
            <a:ext cx="6315628" cy="1588433"/>
          </a:xfrm>
          <a:prstGeom prst="rect">
            <a:avLst/>
          </a:prstGeom>
          <a:extLst>
            <a:ext uri="{91240B29-F687-4F45-9708-019B960494DF}">
              <a14:hiddenLine xmlns:a14="http://schemas.microsoft.com/office/drawing/2010/main" w="15875">
                <a:solidFill>
                  <a:srgbClr val="1F497D"/>
                </a:solidFill>
                <a:round/>
                <a:headEnd/>
                <a:tailEnd/>
              </a14:hiddenLine>
            </a:ext>
          </a:extLst>
        </p:spPr>
        <p:txBody>
          <a:bodyPr wrap="none" fromWordArt="1">
            <a:prstTxWarp prst="textPlain">
              <a:avLst>
                <a:gd name="adj" fmla="val 50000"/>
              </a:avLst>
            </a:prstTxWarp>
          </a:bodyPr>
          <a:lstStyle/>
          <a:p>
            <a:pPr algn="ctr" rtl="0">
              <a:buNone/>
            </a:pPr>
            <a:r>
              <a:rPr lang="en-GB" sz="3600" b="1" kern="10" spc="0" dirty="0">
                <a:ln>
                  <a:noFill/>
                </a:ln>
                <a:solidFill>
                  <a:srgbClr val="000000"/>
                </a:solidFill>
                <a:effectLst>
                  <a:outerShdw dist="29783" dir="1514402" algn="ctr" rotWithShape="0">
                    <a:srgbClr val="D8D8D8">
                      <a:alpha val="74998"/>
                    </a:srgbClr>
                  </a:outerShdw>
                </a:effectLst>
                <a:latin typeface="Georgia" panose="02040502050405020303" pitchFamily="18" charset="0"/>
              </a:rPr>
              <a:t>V.E. Day Tasks</a:t>
            </a:r>
          </a:p>
          <a:p>
            <a:pPr algn="ctr" rtl="0">
              <a:buNone/>
            </a:pPr>
            <a:r>
              <a:rPr lang="en-GB" sz="3600" b="1" kern="10" dirty="0">
                <a:solidFill>
                  <a:srgbClr val="000000"/>
                </a:solidFill>
                <a:effectLst>
                  <a:outerShdw dist="29783" dir="1514402" algn="ctr" rotWithShape="0">
                    <a:srgbClr val="D8D8D8">
                      <a:alpha val="74998"/>
                    </a:srgbClr>
                  </a:outerShdw>
                </a:effectLst>
                <a:latin typeface="Georgia" panose="02040502050405020303" pitchFamily="18" charset="0"/>
              </a:rPr>
              <a:t>Thursday 7</a:t>
            </a:r>
            <a:r>
              <a:rPr lang="en-GB" sz="3600" b="1" kern="10" baseline="30000" dirty="0">
                <a:solidFill>
                  <a:srgbClr val="000000"/>
                </a:solidFill>
                <a:effectLst>
                  <a:outerShdw dist="29783" dir="1514402" algn="ctr" rotWithShape="0">
                    <a:srgbClr val="D8D8D8">
                      <a:alpha val="74998"/>
                    </a:srgbClr>
                  </a:outerShdw>
                </a:effectLst>
                <a:latin typeface="Georgia" panose="02040502050405020303" pitchFamily="18" charset="0"/>
              </a:rPr>
              <a:t>th</a:t>
            </a:r>
            <a:r>
              <a:rPr lang="en-GB" sz="3600" b="1" kern="10" dirty="0">
                <a:solidFill>
                  <a:srgbClr val="000000"/>
                </a:solidFill>
                <a:effectLst>
                  <a:outerShdw dist="29783" dir="1514402" algn="ctr" rotWithShape="0">
                    <a:srgbClr val="D8D8D8">
                      <a:alpha val="74998"/>
                    </a:srgbClr>
                  </a:outerShdw>
                </a:effectLst>
                <a:latin typeface="Georgia" panose="02040502050405020303" pitchFamily="18" charset="0"/>
              </a:rPr>
              <a:t> May 2020</a:t>
            </a:r>
            <a:endParaRPr lang="en-GB" sz="3600" b="1" kern="10" spc="0" dirty="0">
              <a:ln>
                <a:noFill/>
              </a:ln>
              <a:solidFill>
                <a:srgbClr val="000000"/>
              </a:solidFill>
              <a:effectLst>
                <a:outerShdw dist="29783" dir="1514402" algn="ctr" rotWithShape="0">
                  <a:srgbClr val="D8D8D8">
                    <a:alpha val="74998"/>
                  </a:srgbClr>
                </a:outerShdw>
              </a:effectLst>
              <a:latin typeface="Georgia" panose="02040502050405020303" pitchFamily="18" charset="0"/>
            </a:endParaRPr>
          </a:p>
        </p:txBody>
      </p:sp>
    </p:spTree>
    <p:extLst>
      <p:ext uri="{BB962C8B-B14F-4D97-AF65-F5344CB8AC3E}">
        <p14:creationId xmlns:p14="http://schemas.microsoft.com/office/powerpoint/2010/main" val="206712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SING </a:t>
            </a:r>
            <a:r>
              <a:rPr lang="en-US" sz="2800" u="sng" dirty="0">
                <a:solidFill>
                  <a:schemeClr val="tx1"/>
                </a:solidFill>
                <a:latin typeface="Georgia" panose="02040502050405020303" pitchFamily="18" charset="0"/>
              </a:rPr>
              <a:t>IT…</a:t>
            </a:r>
          </a:p>
          <a:p>
            <a:pPr algn="ctr"/>
            <a:r>
              <a:rPr lang="en-US" sz="2800" u="sng" dirty="0">
                <a:latin typeface="Georgia" panose="02040502050405020303" pitchFamily="18" charset="0"/>
              </a:rPr>
              <a:t>Learn songs from the period of VE Day</a:t>
            </a:r>
            <a:endParaRPr lang="en-US" sz="2800" u="sng" dirty="0">
              <a:solidFill>
                <a:schemeClr val="tx1"/>
              </a:solidFill>
              <a:latin typeface="Georgia" panose="02040502050405020303" pitchFamily="18" charset="0"/>
            </a:endParaRPr>
          </a:p>
        </p:txBody>
      </p:sp>
      <p:sp>
        <p:nvSpPr>
          <p:cNvPr id="4" name="TextBox 3">
            <a:extLst>
              <a:ext uri="{FF2B5EF4-FFF2-40B4-BE49-F238E27FC236}">
                <a16:creationId xmlns:a16="http://schemas.microsoft.com/office/drawing/2014/main" id="{7F40C134-07C5-491B-BAFD-EFBA0F65CCCF}"/>
              </a:ext>
            </a:extLst>
          </p:cNvPr>
          <p:cNvSpPr txBox="1"/>
          <p:nvPr/>
        </p:nvSpPr>
        <p:spPr>
          <a:xfrm>
            <a:off x="461991" y="1474619"/>
            <a:ext cx="11493305" cy="4247317"/>
          </a:xfrm>
          <a:prstGeom prst="rect">
            <a:avLst/>
          </a:prstGeom>
          <a:noFill/>
        </p:spPr>
        <p:txBody>
          <a:bodyPr wrap="square" rtlCol="0">
            <a:spAutoFit/>
          </a:bodyPr>
          <a:lstStyle/>
          <a:p>
            <a:r>
              <a:rPr lang="en-GB" b="1" dirty="0"/>
              <a:t>(There'll Be Bluebirds Over) The White Cliffs Of Dover</a:t>
            </a:r>
            <a:br>
              <a:rPr lang="en-GB" dirty="0"/>
            </a:br>
            <a:endParaRPr lang="en-GB" dirty="0"/>
          </a:p>
          <a:p>
            <a:r>
              <a:rPr lang="en-GB" dirty="0"/>
              <a:t>There'll be bluebirds over</a:t>
            </a:r>
            <a:br>
              <a:rPr lang="en-GB" dirty="0"/>
            </a:br>
            <a:r>
              <a:rPr lang="en-GB" dirty="0"/>
              <a:t>The white cliffs of Dover,</a:t>
            </a:r>
            <a:br>
              <a:rPr lang="en-GB" dirty="0"/>
            </a:br>
            <a:r>
              <a:rPr lang="en-GB" dirty="0"/>
              <a:t>Tomorrow, just you wait and see.</a:t>
            </a:r>
            <a:br>
              <a:rPr lang="en-GB" dirty="0"/>
            </a:br>
            <a:br>
              <a:rPr lang="en-GB" dirty="0"/>
            </a:br>
            <a:r>
              <a:rPr lang="en-GB" dirty="0"/>
              <a:t>I'll never forget the people I met</a:t>
            </a:r>
            <a:br>
              <a:rPr lang="en-GB" dirty="0"/>
            </a:br>
            <a:r>
              <a:rPr lang="en-GB" dirty="0"/>
              <a:t>braving those angry </a:t>
            </a:r>
            <a:r>
              <a:rPr lang="en-GB" dirty="0" err="1"/>
              <a:t>skys</a:t>
            </a:r>
            <a:br>
              <a:rPr lang="en-GB" dirty="0"/>
            </a:br>
            <a:r>
              <a:rPr lang="en-GB" dirty="0"/>
              <a:t>I remember well as the shadows fell</a:t>
            </a:r>
            <a:br>
              <a:rPr lang="en-GB" dirty="0"/>
            </a:br>
            <a:r>
              <a:rPr lang="en-GB" dirty="0"/>
              <a:t>the light of hope in their eyes</a:t>
            </a:r>
            <a:br>
              <a:rPr lang="en-GB" dirty="0"/>
            </a:br>
            <a:r>
              <a:rPr lang="en-GB" dirty="0"/>
              <a:t>and though I'm far away I still can hear them say</a:t>
            </a:r>
            <a:br>
              <a:rPr lang="en-GB" dirty="0"/>
            </a:br>
            <a:r>
              <a:rPr lang="en-GB" dirty="0"/>
              <a:t>Sun's up for when the dawn comes up</a:t>
            </a:r>
            <a:br>
              <a:rPr lang="en-GB" dirty="0"/>
            </a:br>
            <a:br>
              <a:rPr lang="en-GB" dirty="0"/>
            </a:br>
            <a:br>
              <a:rPr lang="en-GB" dirty="0"/>
            </a:br>
            <a:endParaRPr lang="en-GB" dirty="0">
              <a:latin typeface="Georgia" panose="02040502050405020303" pitchFamily="18" charset="0"/>
            </a:endParaRPr>
          </a:p>
        </p:txBody>
      </p:sp>
      <p:sp>
        <p:nvSpPr>
          <p:cNvPr id="6" name="Rectangle 5">
            <a:extLst>
              <a:ext uri="{FF2B5EF4-FFF2-40B4-BE49-F238E27FC236}">
                <a16:creationId xmlns:a16="http://schemas.microsoft.com/office/drawing/2014/main" id="{A9E6374B-AF98-45F9-AE6C-6A761948183F}"/>
              </a:ext>
            </a:extLst>
          </p:cNvPr>
          <p:cNvSpPr/>
          <p:nvPr/>
        </p:nvSpPr>
        <p:spPr>
          <a:xfrm>
            <a:off x="6096000" y="1581922"/>
            <a:ext cx="6096000" cy="4524315"/>
          </a:xfrm>
          <a:prstGeom prst="rect">
            <a:avLst/>
          </a:prstGeom>
        </p:spPr>
        <p:txBody>
          <a:bodyPr>
            <a:spAutoFit/>
          </a:bodyPr>
          <a:lstStyle/>
          <a:p>
            <a:r>
              <a:rPr lang="en-GB" dirty="0"/>
              <a:t>There'll be bluebirds over</a:t>
            </a:r>
            <a:br>
              <a:rPr lang="en-GB" dirty="0"/>
            </a:br>
            <a:r>
              <a:rPr lang="en-GB" dirty="0"/>
              <a:t>The white cliffs of Dover,</a:t>
            </a:r>
            <a:br>
              <a:rPr lang="en-GB" dirty="0"/>
            </a:br>
            <a:r>
              <a:rPr lang="en-GB" dirty="0"/>
              <a:t>Tomorrow, just you wait and see.</a:t>
            </a:r>
            <a:br>
              <a:rPr lang="en-GB" dirty="0"/>
            </a:br>
            <a:endParaRPr lang="en-GB" dirty="0"/>
          </a:p>
          <a:p>
            <a:r>
              <a:rPr lang="en-GB" dirty="0"/>
              <a:t>There'll be love and laughter</a:t>
            </a:r>
            <a:br>
              <a:rPr lang="en-GB" dirty="0"/>
            </a:br>
            <a:r>
              <a:rPr lang="en-GB" dirty="0"/>
              <a:t>And peace ever after.</a:t>
            </a:r>
            <a:br>
              <a:rPr lang="en-GB" dirty="0"/>
            </a:br>
            <a:r>
              <a:rPr lang="en-GB" dirty="0"/>
              <a:t>Tomorrow, when the world is free</a:t>
            </a:r>
            <a:br>
              <a:rPr lang="en-GB" dirty="0"/>
            </a:br>
            <a:br>
              <a:rPr lang="en-GB" dirty="0"/>
            </a:br>
            <a:r>
              <a:rPr lang="en-GB" dirty="0"/>
              <a:t>The shepherd will tend his sheep.</a:t>
            </a:r>
            <a:br>
              <a:rPr lang="en-GB" dirty="0"/>
            </a:br>
            <a:r>
              <a:rPr lang="en-GB" dirty="0"/>
              <a:t>The valley will bloom again.</a:t>
            </a:r>
            <a:br>
              <a:rPr lang="en-GB" dirty="0"/>
            </a:br>
            <a:r>
              <a:rPr lang="en-GB" dirty="0"/>
              <a:t>And Jimmy will go to sleep</a:t>
            </a:r>
            <a:br>
              <a:rPr lang="en-GB" dirty="0"/>
            </a:br>
            <a:r>
              <a:rPr lang="en-GB" dirty="0"/>
              <a:t>In his own little room again.</a:t>
            </a:r>
            <a:br>
              <a:rPr lang="en-GB" dirty="0"/>
            </a:br>
            <a:br>
              <a:rPr lang="en-GB" dirty="0"/>
            </a:br>
            <a:r>
              <a:rPr lang="en-GB" dirty="0"/>
              <a:t>There'll be bluebirds over</a:t>
            </a:r>
            <a:br>
              <a:rPr lang="en-GB" dirty="0"/>
            </a:br>
            <a:r>
              <a:rPr lang="en-GB" dirty="0"/>
              <a:t>The white cliffs of Dover,</a:t>
            </a:r>
            <a:br>
              <a:rPr lang="en-GB" dirty="0"/>
            </a:br>
            <a:r>
              <a:rPr lang="en-GB" dirty="0"/>
              <a:t>Tomorrow, just you wait and see.</a:t>
            </a:r>
          </a:p>
        </p:txBody>
      </p:sp>
      <p:sp>
        <p:nvSpPr>
          <p:cNvPr id="7" name="Arrow: Right 6">
            <a:extLst>
              <a:ext uri="{FF2B5EF4-FFF2-40B4-BE49-F238E27FC236}">
                <a16:creationId xmlns:a16="http://schemas.microsoft.com/office/drawing/2014/main" id="{937781F9-7DD1-4DEC-8B4B-88B059DB51F0}"/>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Tree>
    <p:extLst>
      <p:ext uri="{BB962C8B-B14F-4D97-AF65-F5344CB8AC3E}">
        <p14:creationId xmlns:p14="http://schemas.microsoft.com/office/powerpoint/2010/main" val="3768421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DANCE </a:t>
            </a:r>
            <a:r>
              <a:rPr lang="en-US" sz="2800" u="sng" dirty="0">
                <a:solidFill>
                  <a:schemeClr val="tx1"/>
                </a:solidFill>
                <a:latin typeface="Georgia" panose="02040502050405020303" pitchFamily="18" charset="0"/>
              </a:rPr>
              <a:t>IT…</a:t>
            </a:r>
          </a:p>
          <a:p>
            <a:pPr algn="ctr"/>
            <a:r>
              <a:rPr lang="en-US" sz="2800" u="sng" dirty="0">
                <a:latin typeface="Georgia" panose="02040502050405020303" pitchFamily="18" charset="0"/>
              </a:rPr>
              <a:t>Learn to dance the Lindy Hop</a:t>
            </a:r>
            <a:endParaRPr lang="en-US" sz="2800" u="sng" dirty="0">
              <a:solidFill>
                <a:schemeClr val="tx1"/>
              </a:solidFill>
              <a:latin typeface="Georgia" panose="02040502050405020303" pitchFamily="18" charset="0"/>
            </a:endParaRPr>
          </a:p>
        </p:txBody>
      </p:sp>
      <p:grpSp>
        <p:nvGrpSpPr>
          <p:cNvPr id="8" name="Group 7">
            <a:extLst>
              <a:ext uri="{FF2B5EF4-FFF2-40B4-BE49-F238E27FC236}">
                <a16:creationId xmlns:a16="http://schemas.microsoft.com/office/drawing/2014/main" id="{DEE23995-F71D-450E-915B-DDC0E9078C6E}"/>
              </a:ext>
            </a:extLst>
          </p:cNvPr>
          <p:cNvGrpSpPr/>
          <p:nvPr/>
        </p:nvGrpSpPr>
        <p:grpSpPr>
          <a:xfrm>
            <a:off x="4165916" y="1431186"/>
            <a:ext cx="4085455" cy="4841580"/>
            <a:chOff x="225288" y="1428591"/>
            <a:chExt cx="4477341" cy="6002636"/>
          </a:xfrm>
        </p:grpSpPr>
        <p:pic>
          <p:nvPicPr>
            <p:cNvPr id="6" name="Picture 5">
              <a:extLst>
                <a:ext uri="{FF2B5EF4-FFF2-40B4-BE49-F238E27FC236}">
                  <a16:creationId xmlns:a16="http://schemas.microsoft.com/office/drawing/2014/main" id="{8548BE43-1B25-445C-A12C-B953B8535A4D}"/>
                </a:ext>
              </a:extLst>
            </p:cNvPr>
            <p:cNvPicPr>
              <a:picLocks noChangeAspect="1"/>
            </p:cNvPicPr>
            <p:nvPr/>
          </p:nvPicPr>
          <p:blipFill rotWithShape="1">
            <a:blip r:embed="rId2"/>
            <a:srcRect l="18370" t="10563" r="19524" b="14269"/>
            <a:stretch/>
          </p:blipFill>
          <p:spPr>
            <a:xfrm>
              <a:off x="225288" y="1428591"/>
              <a:ext cx="4477341" cy="3046712"/>
            </a:xfrm>
            <a:prstGeom prst="rect">
              <a:avLst/>
            </a:prstGeom>
          </p:spPr>
        </p:pic>
        <p:pic>
          <p:nvPicPr>
            <p:cNvPr id="7" name="Picture 6">
              <a:extLst>
                <a:ext uri="{FF2B5EF4-FFF2-40B4-BE49-F238E27FC236}">
                  <a16:creationId xmlns:a16="http://schemas.microsoft.com/office/drawing/2014/main" id="{A35D0DE1-DECA-4764-9720-5EC29DB2E284}"/>
                </a:ext>
              </a:extLst>
            </p:cNvPr>
            <p:cNvPicPr>
              <a:picLocks noChangeAspect="1"/>
            </p:cNvPicPr>
            <p:nvPr/>
          </p:nvPicPr>
          <p:blipFill rotWithShape="1">
            <a:blip r:embed="rId3"/>
            <a:srcRect l="17500" t="10056" r="18929" b="12364"/>
            <a:stretch/>
          </p:blipFill>
          <p:spPr>
            <a:xfrm>
              <a:off x="225288" y="4359262"/>
              <a:ext cx="4477341" cy="3071965"/>
            </a:xfrm>
            <a:prstGeom prst="rect">
              <a:avLst/>
            </a:prstGeom>
          </p:spPr>
        </p:pic>
      </p:grpSp>
      <p:sp>
        <p:nvSpPr>
          <p:cNvPr id="9" name="Arrow: Right 8">
            <a:extLst>
              <a:ext uri="{FF2B5EF4-FFF2-40B4-BE49-F238E27FC236}">
                <a16:creationId xmlns:a16="http://schemas.microsoft.com/office/drawing/2014/main" id="{6DC7B806-B5A6-4AEE-BA7B-72E99645622F}"/>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4"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Tree>
    <p:extLst>
      <p:ext uri="{BB962C8B-B14F-4D97-AF65-F5344CB8AC3E}">
        <p14:creationId xmlns:p14="http://schemas.microsoft.com/office/powerpoint/2010/main" val="30380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solidFill>
                  <a:schemeClr val="tx1"/>
                </a:solidFill>
                <a:latin typeface="Georgia" panose="02040502050405020303" pitchFamily="18" charset="0"/>
              </a:rPr>
              <a:t>EXPRESS IT…</a:t>
            </a:r>
          </a:p>
          <a:p>
            <a:pPr algn="ctr"/>
            <a:r>
              <a:rPr lang="en-US" sz="2800" u="sng" dirty="0">
                <a:solidFill>
                  <a:schemeClr val="tx1"/>
                </a:solidFill>
                <a:latin typeface="Georgia" panose="02040502050405020303" pitchFamily="18" charset="0"/>
              </a:rPr>
              <a:t>W</a:t>
            </a:r>
            <a:r>
              <a:rPr lang="en-US" sz="2800" u="sng" dirty="0">
                <a:latin typeface="Georgia" panose="02040502050405020303" pitchFamily="18" charset="0"/>
              </a:rPr>
              <a:t>rite a VE Day celebration poem</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9E07B4DE-D2FA-4A1D-9B1A-A3DED1151296}"/>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pic>
        <p:nvPicPr>
          <p:cNvPr id="4" name="Picture 3">
            <a:extLst>
              <a:ext uri="{FF2B5EF4-FFF2-40B4-BE49-F238E27FC236}">
                <a16:creationId xmlns:a16="http://schemas.microsoft.com/office/drawing/2014/main" id="{343788E3-1F79-4C9F-B167-9D0024CDDD25}"/>
              </a:ext>
            </a:extLst>
          </p:cNvPr>
          <p:cNvPicPr>
            <a:picLocks noChangeAspect="1"/>
          </p:cNvPicPr>
          <p:nvPr/>
        </p:nvPicPr>
        <p:blipFill>
          <a:blip r:embed="rId3"/>
          <a:stretch>
            <a:fillRect/>
          </a:stretch>
        </p:blipFill>
        <p:spPr>
          <a:xfrm>
            <a:off x="203574" y="1431186"/>
            <a:ext cx="5409005" cy="2239666"/>
          </a:xfrm>
          <a:prstGeom prst="rect">
            <a:avLst/>
          </a:prstGeom>
        </p:spPr>
      </p:pic>
      <p:sp>
        <p:nvSpPr>
          <p:cNvPr id="7" name="TextBox 6">
            <a:extLst>
              <a:ext uri="{FF2B5EF4-FFF2-40B4-BE49-F238E27FC236}">
                <a16:creationId xmlns:a16="http://schemas.microsoft.com/office/drawing/2014/main" id="{D07E059D-A992-46F1-8FDA-77A60757F721}"/>
              </a:ext>
            </a:extLst>
          </p:cNvPr>
          <p:cNvSpPr txBox="1"/>
          <p:nvPr/>
        </p:nvSpPr>
        <p:spPr>
          <a:xfrm>
            <a:off x="203574" y="3768843"/>
            <a:ext cx="5746001" cy="2215991"/>
          </a:xfrm>
          <a:prstGeom prst="rect">
            <a:avLst/>
          </a:prstGeom>
          <a:noFill/>
        </p:spPr>
        <p:txBody>
          <a:bodyPr wrap="square" rtlCol="0">
            <a:spAutoFit/>
          </a:bodyPr>
          <a:lstStyle/>
          <a:p>
            <a:r>
              <a:rPr lang="en-US" dirty="0">
                <a:solidFill>
                  <a:srgbClr val="FF0000"/>
                </a:solidFill>
                <a:latin typeface="Lucida Bright" panose="02040602050505020304" pitchFamily="18" charset="0"/>
              </a:rPr>
              <a:t>Look at the images in the WRITE IT slides.  Think about what you feel during this celebration.</a:t>
            </a:r>
          </a:p>
          <a:p>
            <a:endParaRPr lang="en-US" sz="1200" dirty="0">
              <a:latin typeface="Lucida Bright" panose="02040602050505020304" pitchFamily="18" charset="0"/>
            </a:endParaRPr>
          </a:p>
          <a:p>
            <a:r>
              <a:rPr lang="en-GB" dirty="0">
                <a:solidFill>
                  <a:srgbClr val="00B0F0"/>
                </a:solidFill>
                <a:latin typeface="Lucida Bright" panose="02040602050505020304" pitchFamily="18" charset="0"/>
              </a:rPr>
              <a:t>Colour and decorate a bunting triangle as a background, then fill it with a poem of celebration to mark the 75</a:t>
            </a:r>
            <a:r>
              <a:rPr lang="en-GB" baseline="30000" dirty="0">
                <a:solidFill>
                  <a:srgbClr val="00B0F0"/>
                </a:solidFill>
                <a:latin typeface="Lucida Bright" panose="02040602050505020304" pitchFamily="18" charset="0"/>
              </a:rPr>
              <a:t>th</a:t>
            </a:r>
            <a:r>
              <a:rPr lang="en-GB" dirty="0">
                <a:solidFill>
                  <a:srgbClr val="00B0F0"/>
                </a:solidFill>
                <a:latin typeface="Lucida Bright" panose="02040602050505020304" pitchFamily="18" charset="0"/>
              </a:rPr>
              <a:t> anniversary of the end of WW2. Make is as jubilant as you can!</a:t>
            </a:r>
          </a:p>
          <a:p>
            <a:endParaRPr lang="en-GB" dirty="0">
              <a:latin typeface="Lucida Bright" panose="02040602050505020304" pitchFamily="18" charset="0"/>
            </a:endParaRPr>
          </a:p>
        </p:txBody>
      </p:sp>
      <p:pic>
        <p:nvPicPr>
          <p:cNvPr id="2050" name="Picture 2" descr="VE-Day Britain parties like it's 1945 | British party, 70th ...">
            <a:extLst>
              <a:ext uri="{FF2B5EF4-FFF2-40B4-BE49-F238E27FC236}">
                <a16:creationId xmlns:a16="http://schemas.microsoft.com/office/drawing/2014/main" id="{3DEE17C9-0864-4ACF-AB89-A1432A925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575" y="1507200"/>
            <a:ext cx="6038850" cy="462915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FC378B34-78EF-4D6E-BF83-4022A1D29E5A}"/>
              </a:ext>
            </a:extLst>
          </p:cNvPr>
          <p:cNvSpPr/>
          <p:nvPr/>
        </p:nvSpPr>
        <p:spPr>
          <a:xfrm>
            <a:off x="9550025" y="5664900"/>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59871EF-F7DF-4C64-B182-7116A4230CA1}"/>
              </a:ext>
            </a:extLst>
          </p:cNvPr>
          <p:cNvSpPr txBox="1"/>
          <p:nvPr/>
        </p:nvSpPr>
        <p:spPr>
          <a:xfrm>
            <a:off x="9660629" y="6045520"/>
            <a:ext cx="2128095" cy="369332"/>
          </a:xfrm>
          <a:prstGeom prst="rect">
            <a:avLst/>
          </a:prstGeom>
          <a:noFill/>
        </p:spPr>
        <p:txBody>
          <a:bodyPr wrap="square" rtlCol="0">
            <a:spAutoFit/>
          </a:bodyPr>
          <a:lstStyle/>
          <a:p>
            <a:r>
              <a:rPr lang="en-US" dirty="0">
                <a:solidFill>
                  <a:srgbClr val="FF0000"/>
                </a:solidFill>
                <a:hlinkClick r:id="rId5" action="ppaction://hlinksldjump">
                  <a:extLst>
                    <a:ext uri="{A12FA001-AC4F-418D-AE19-62706E023703}">
                      <ahyp:hlinkClr xmlns:ahyp="http://schemas.microsoft.com/office/drawing/2018/hyperlinkcolor" val="tx"/>
                    </a:ext>
                  </a:extLst>
                </a:hlinkClick>
              </a:rPr>
              <a:t>Find out more…</a:t>
            </a:r>
            <a:endParaRPr lang="en-GB" dirty="0">
              <a:solidFill>
                <a:srgbClr val="FF0000"/>
              </a:solidFill>
            </a:endParaRPr>
          </a:p>
        </p:txBody>
      </p:sp>
    </p:spTree>
    <p:extLst>
      <p:ext uri="{BB962C8B-B14F-4D97-AF65-F5344CB8AC3E}">
        <p14:creationId xmlns:p14="http://schemas.microsoft.com/office/powerpoint/2010/main" val="3831397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EXPRESS </a:t>
            </a:r>
            <a:r>
              <a:rPr lang="en-US" sz="2800" u="sng" dirty="0">
                <a:solidFill>
                  <a:schemeClr val="tx1"/>
                </a:solidFill>
                <a:latin typeface="Georgia" panose="02040502050405020303" pitchFamily="18" charset="0"/>
              </a:rPr>
              <a:t>IT…</a:t>
            </a:r>
          </a:p>
          <a:p>
            <a:pPr algn="ctr"/>
            <a:r>
              <a:rPr lang="en-US" sz="2800" u="sng" dirty="0">
                <a:solidFill>
                  <a:schemeClr val="tx1"/>
                </a:solidFill>
                <a:latin typeface="Georgia" panose="02040502050405020303" pitchFamily="18" charset="0"/>
              </a:rPr>
              <a:t>W</a:t>
            </a:r>
            <a:r>
              <a:rPr lang="en-US" sz="2800" u="sng" dirty="0">
                <a:latin typeface="Georgia" panose="02040502050405020303" pitchFamily="18" charset="0"/>
              </a:rPr>
              <a:t>rite a VE Day celebration poem</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9E07B4DE-D2FA-4A1D-9B1A-A3DED1151296}"/>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
        <p:nvSpPr>
          <p:cNvPr id="9" name="Arrow: Right 8">
            <a:extLst>
              <a:ext uri="{FF2B5EF4-FFF2-40B4-BE49-F238E27FC236}">
                <a16:creationId xmlns:a16="http://schemas.microsoft.com/office/drawing/2014/main" id="{FC378B34-78EF-4D6E-BF83-4022A1D29E5A}"/>
              </a:ext>
            </a:extLst>
          </p:cNvPr>
          <p:cNvSpPr/>
          <p:nvPr/>
        </p:nvSpPr>
        <p:spPr>
          <a:xfrm>
            <a:off x="9550025" y="5664900"/>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59871EF-F7DF-4C64-B182-7116A4230CA1}"/>
              </a:ext>
            </a:extLst>
          </p:cNvPr>
          <p:cNvSpPr txBox="1"/>
          <p:nvPr/>
        </p:nvSpPr>
        <p:spPr>
          <a:xfrm>
            <a:off x="9660629" y="6045520"/>
            <a:ext cx="2128095" cy="369332"/>
          </a:xfrm>
          <a:prstGeom prst="rect">
            <a:avLst/>
          </a:prstGeom>
          <a:noFill/>
        </p:spPr>
        <p:txBody>
          <a:bodyPr wrap="square" rtlCol="0">
            <a:spAutoFit/>
          </a:bodyPr>
          <a:lstStyle/>
          <a:p>
            <a:r>
              <a:rPr lang="en-US" dirty="0">
                <a:solidFill>
                  <a:srgbClr val="FF0000"/>
                </a:solidFill>
                <a:hlinkClick r:id="rId3" action="ppaction://hlinksldjump">
                  <a:extLst>
                    <a:ext uri="{A12FA001-AC4F-418D-AE19-62706E023703}">
                      <ahyp:hlinkClr xmlns:ahyp="http://schemas.microsoft.com/office/drawing/2018/hyperlinkcolor" val="tx"/>
                    </a:ext>
                  </a:extLst>
                </a:hlinkClick>
              </a:rPr>
              <a:t>Find out more…</a:t>
            </a:r>
            <a:endParaRPr lang="en-GB" dirty="0">
              <a:solidFill>
                <a:srgbClr val="FF0000"/>
              </a:solidFill>
            </a:endParaRPr>
          </a:p>
        </p:txBody>
      </p:sp>
      <p:pic>
        <p:nvPicPr>
          <p:cNvPr id="3074" name="Picture 2" descr="Memories of VE Day, 74 years on | Latest Suffolk and Essex News ...">
            <a:extLst>
              <a:ext uri="{FF2B5EF4-FFF2-40B4-BE49-F238E27FC236}">
                <a16:creationId xmlns:a16="http://schemas.microsoft.com/office/drawing/2014/main" id="{F5A13A79-6945-4E6A-B2E3-A54A23546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70" y="1431186"/>
            <a:ext cx="60007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C2ECC7-D83D-479D-97A4-AF28B45A7C09}"/>
              </a:ext>
            </a:extLst>
          </p:cNvPr>
          <p:cNvPicPr>
            <a:picLocks noChangeAspect="1"/>
          </p:cNvPicPr>
          <p:nvPr/>
        </p:nvPicPr>
        <p:blipFill>
          <a:blip r:embed="rId5"/>
          <a:stretch>
            <a:fillRect/>
          </a:stretch>
        </p:blipFill>
        <p:spPr>
          <a:xfrm>
            <a:off x="6341669" y="1560298"/>
            <a:ext cx="5557661" cy="4137894"/>
          </a:xfrm>
          <a:prstGeom prst="rect">
            <a:avLst/>
          </a:prstGeom>
        </p:spPr>
      </p:pic>
    </p:spTree>
    <p:extLst>
      <p:ext uri="{BB962C8B-B14F-4D97-AF65-F5344CB8AC3E}">
        <p14:creationId xmlns:p14="http://schemas.microsoft.com/office/powerpoint/2010/main" val="3595924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10 Photos Of VE Day Celebrations | Imperial War Museums">
            <a:extLst>
              <a:ext uri="{FF2B5EF4-FFF2-40B4-BE49-F238E27FC236}">
                <a16:creationId xmlns:a16="http://schemas.microsoft.com/office/drawing/2014/main" id="{EFD52DE1-23F7-42E5-9B7B-032FC4E2A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4" y="1454448"/>
            <a:ext cx="4362983" cy="335949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9E07B4DE-D2FA-4A1D-9B1A-A3DED1151296}"/>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3"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pic>
        <p:nvPicPr>
          <p:cNvPr id="7" name="Picture 6">
            <a:extLst>
              <a:ext uri="{FF2B5EF4-FFF2-40B4-BE49-F238E27FC236}">
                <a16:creationId xmlns:a16="http://schemas.microsoft.com/office/drawing/2014/main" id="{F40FD033-4C47-4277-85DF-B0EB9C0BED7B}"/>
              </a:ext>
            </a:extLst>
          </p:cNvPr>
          <p:cNvPicPr>
            <a:picLocks noChangeAspect="1"/>
          </p:cNvPicPr>
          <p:nvPr/>
        </p:nvPicPr>
        <p:blipFill>
          <a:blip r:embed="rId4"/>
          <a:stretch>
            <a:fillRect/>
          </a:stretch>
        </p:blipFill>
        <p:spPr>
          <a:xfrm>
            <a:off x="8039243" y="3757008"/>
            <a:ext cx="3860087" cy="2860385"/>
          </a:xfrm>
          <a:prstGeom prst="rect">
            <a:avLst/>
          </a:prstGeom>
        </p:spPr>
      </p:pic>
      <p:sp>
        <p:nvSpPr>
          <p:cNvPr id="10" name="Rectangle 9">
            <a:extLst>
              <a:ext uri="{FF2B5EF4-FFF2-40B4-BE49-F238E27FC236}">
                <a16:creationId xmlns:a16="http://schemas.microsoft.com/office/drawing/2014/main" id="{643AF433-6C6A-440E-9A30-B6C306FE6942}"/>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WRITE </a:t>
            </a:r>
            <a:r>
              <a:rPr lang="en-US" sz="2800" u="sng" dirty="0">
                <a:solidFill>
                  <a:schemeClr val="tx1"/>
                </a:solidFill>
                <a:latin typeface="Georgia" panose="02040502050405020303" pitchFamily="18" charset="0"/>
              </a:rPr>
              <a:t>IT…</a:t>
            </a:r>
          </a:p>
          <a:p>
            <a:pPr algn="ctr"/>
            <a:r>
              <a:rPr lang="en-US" sz="2800" u="sng" dirty="0">
                <a:solidFill>
                  <a:schemeClr val="tx1"/>
                </a:solidFill>
                <a:latin typeface="Georgia" panose="02040502050405020303" pitchFamily="18" charset="0"/>
              </a:rPr>
              <a:t>W</a:t>
            </a:r>
            <a:r>
              <a:rPr lang="en-US" sz="2800" u="sng" dirty="0">
                <a:latin typeface="Georgia" panose="02040502050405020303" pitchFamily="18" charset="0"/>
              </a:rPr>
              <a:t>rite a VE Day Acrostic Poem</a:t>
            </a:r>
            <a:endParaRPr lang="en-US" sz="2800" u="sng" dirty="0">
              <a:solidFill>
                <a:schemeClr val="tx1"/>
              </a:solidFill>
              <a:latin typeface="Georgia" panose="02040502050405020303" pitchFamily="18" charset="0"/>
            </a:endParaRPr>
          </a:p>
        </p:txBody>
      </p:sp>
      <p:sp>
        <p:nvSpPr>
          <p:cNvPr id="9" name="Rectangle 8">
            <a:extLst>
              <a:ext uri="{FF2B5EF4-FFF2-40B4-BE49-F238E27FC236}">
                <a16:creationId xmlns:a16="http://schemas.microsoft.com/office/drawing/2014/main" id="{39EA70B0-56D7-4B0B-B40F-DD07D1942EDB}"/>
              </a:ext>
            </a:extLst>
          </p:cNvPr>
          <p:cNvSpPr/>
          <p:nvPr/>
        </p:nvSpPr>
        <p:spPr>
          <a:xfrm>
            <a:off x="149074" y="3137914"/>
            <a:ext cx="6751982" cy="2459519"/>
          </a:xfrm>
          <a:prstGeom prst="rect">
            <a:avLst/>
          </a:prstGeom>
        </p:spPr>
        <p:txBody>
          <a:bodyPr wrap="square">
            <a:spAutoFit/>
          </a:bodyPr>
          <a:lstStyle/>
          <a:p>
            <a:pPr>
              <a:lnSpc>
                <a:spcPct val="107000"/>
              </a:lnSpc>
              <a:spcAft>
                <a:spcPts val="800"/>
              </a:spcAft>
            </a:pPr>
            <a:r>
              <a:rPr lang="en-GB" dirty="0">
                <a:solidFill>
                  <a:srgbClr val="FF0000"/>
                </a:solidFill>
                <a:latin typeface="Lucida Bright" panose="02040602050505020304" pitchFamily="18" charset="0"/>
                <a:ea typeface="Calibri" panose="020F0502020204030204" pitchFamily="34" charset="0"/>
                <a:cs typeface="Times New Roman" panose="02020603050405020304" pitchFamily="18" charset="0"/>
              </a:rPr>
              <a:t>Use the words </a:t>
            </a:r>
            <a:endParaRPr lang="en-GB" sz="1050" dirty="0">
              <a:latin typeface="Lucida Bright" panose="020406020505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rgbClr val="0070C0"/>
                </a:solidFill>
                <a:latin typeface="Lucida Bright" panose="02040602050505020304" pitchFamily="18" charset="0"/>
                <a:ea typeface="Calibri" panose="020F0502020204030204" pitchFamily="34" charset="0"/>
                <a:cs typeface="Times New Roman" panose="02020603050405020304" pitchFamily="18" charset="0"/>
              </a:rPr>
              <a:t>VICTORY IN EUROPE DAY</a:t>
            </a:r>
            <a:endParaRPr lang="en-GB" sz="1050" dirty="0">
              <a:latin typeface="Lucida Bright" panose="020406020505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FF0000"/>
                </a:solidFill>
                <a:latin typeface="Lucida Bright" panose="02040602050505020304" pitchFamily="18" charset="0"/>
                <a:ea typeface="Calibri" panose="020F0502020204030204" pitchFamily="34" charset="0"/>
                <a:cs typeface="Times New Roman" panose="02020603050405020304" pitchFamily="18" charset="0"/>
              </a:rPr>
              <a:t>to create an ACROSTIC poem which </a:t>
            </a:r>
          </a:p>
          <a:p>
            <a:pPr>
              <a:lnSpc>
                <a:spcPct val="107000"/>
              </a:lnSpc>
              <a:spcAft>
                <a:spcPts val="800"/>
              </a:spcAft>
            </a:pPr>
            <a:r>
              <a:rPr lang="en-GB" dirty="0">
                <a:solidFill>
                  <a:srgbClr val="FF0000"/>
                </a:solidFill>
                <a:latin typeface="Lucida Bright" panose="02040602050505020304" pitchFamily="18" charset="0"/>
                <a:ea typeface="Calibri" panose="020F0502020204030204" pitchFamily="34" charset="0"/>
                <a:cs typeface="Times New Roman" panose="02020603050405020304" pitchFamily="18" charset="0"/>
              </a:rPr>
              <a:t>reflects the mood of the celebration on </a:t>
            </a:r>
          </a:p>
          <a:p>
            <a:pPr>
              <a:lnSpc>
                <a:spcPct val="107000"/>
              </a:lnSpc>
              <a:spcAft>
                <a:spcPts val="800"/>
              </a:spcAft>
            </a:pPr>
            <a:r>
              <a:rPr lang="en-GB" dirty="0">
                <a:solidFill>
                  <a:srgbClr val="FF0000"/>
                </a:solidFill>
                <a:latin typeface="Lucida Bright" panose="02040602050505020304" pitchFamily="18" charset="0"/>
                <a:ea typeface="Calibri" panose="020F0502020204030204" pitchFamily="34" charset="0"/>
                <a:cs typeface="Times New Roman" panose="02020603050405020304" pitchFamily="18" charset="0"/>
              </a:rPr>
              <a:t>VE day in 1945, and illustrate it with </a:t>
            </a:r>
          </a:p>
          <a:p>
            <a:pPr>
              <a:lnSpc>
                <a:spcPct val="107000"/>
              </a:lnSpc>
              <a:spcAft>
                <a:spcPts val="800"/>
              </a:spcAft>
            </a:pPr>
            <a:r>
              <a:rPr lang="en-GB" dirty="0">
                <a:solidFill>
                  <a:srgbClr val="FF0000"/>
                </a:solidFill>
                <a:latin typeface="Lucida Bright" panose="02040602050505020304" pitchFamily="18" charset="0"/>
                <a:ea typeface="Calibri" panose="020F0502020204030204" pitchFamily="34" charset="0"/>
                <a:cs typeface="Times New Roman" panose="02020603050405020304" pitchFamily="18" charset="0"/>
              </a:rPr>
              <a:t>colourful images.</a:t>
            </a:r>
            <a:endParaRPr lang="en-GB" sz="1050" dirty="0">
              <a:effectLst/>
              <a:latin typeface="Lucida Bright" panose="020406020505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74C20E1-03DB-4101-B759-240254946BDF}"/>
              </a:ext>
            </a:extLst>
          </p:cNvPr>
          <p:cNvPicPr>
            <a:picLocks noChangeAspect="1"/>
          </p:cNvPicPr>
          <p:nvPr/>
        </p:nvPicPr>
        <p:blipFill>
          <a:blip r:embed="rId5"/>
          <a:stretch>
            <a:fillRect/>
          </a:stretch>
        </p:blipFill>
        <p:spPr>
          <a:xfrm>
            <a:off x="145777" y="149038"/>
            <a:ext cx="2902224" cy="2718417"/>
          </a:xfrm>
          <a:prstGeom prst="rect">
            <a:avLst/>
          </a:prstGeom>
        </p:spPr>
      </p:pic>
    </p:spTree>
    <p:extLst>
      <p:ext uri="{BB962C8B-B14F-4D97-AF65-F5344CB8AC3E}">
        <p14:creationId xmlns:p14="http://schemas.microsoft.com/office/powerpoint/2010/main" val="2971504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COMMUNICATE</a:t>
            </a:r>
            <a:r>
              <a:rPr lang="en-US" sz="2800" u="sng" dirty="0">
                <a:solidFill>
                  <a:schemeClr val="tx1"/>
                </a:solidFill>
                <a:latin typeface="Georgia" panose="02040502050405020303" pitchFamily="18" charset="0"/>
              </a:rPr>
              <a:t> IT…</a:t>
            </a:r>
          </a:p>
          <a:p>
            <a:pPr algn="ctr"/>
            <a:r>
              <a:rPr lang="en-US" sz="2800" u="sng" dirty="0">
                <a:solidFill>
                  <a:schemeClr val="tx1"/>
                </a:solidFill>
                <a:latin typeface="Georgia" panose="02040502050405020303" pitchFamily="18" charset="0"/>
              </a:rPr>
              <a:t>W</a:t>
            </a:r>
            <a:r>
              <a:rPr lang="en-US" sz="2800" u="sng" dirty="0">
                <a:latin typeface="Georgia" panose="02040502050405020303" pitchFamily="18" charset="0"/>
              </a:rPr>
              <a:t>rite and record a radio broadcast for VE Day</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A1ED2211-A348-4775-944C-4AFCA79257E9}"/>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pic>
        <p:nvPicPr>
          <p:cNvPr id="4" name="Picture 3">
            <a:extLst>
              <a:ext uri="{FF2B5EF4-FFF2-40B4-BE49-F238E27FC236}">
                <a16:creationId xmlns:a16="http://schemas.microsoft.com/office/drawing/2014/main" id="{084B193F-AAA4-4208-88CE-BFF1E43D4326}"/>
              </a:ext>
            </a:extLst>
          </p:cNvPr>
          <p:cNvPicPr>
            <a:picLocks noChangeAspect="1"/>
          </p:cNvPicPr>
          <p:nvPr/>
        </p:nvPicPr>
        <p:blipFill>
          <a:blip r:embed="rId3"/>
          <a:stretch>
            <a:fillRect/>
          </a:stretch>
        </p:blipFill>
        <p:spPr>
          <a:xfrm>
            <a:off x="9263270" y="4608753"/>
            <a:ext cx="2776330" cy="2082248"/>
          </a:xfrm>
          <a:prstGeom prst="rect">
            <a:avLst/>
          </a:prstGeom>
        </p:spPr>
      </p:pic>
      <p:sp>
        <p:nvSpPr>
          <p:cNvPr id="7" name="TextBox 6">
            <a:extLst>
              <a:ext uri="{FF2B5EF4-FFF2-40B4-BE49-F238E27FC236}">
                <a16:creationId xmlns:a16="http://schemas.microsoft.com/office/drawing/2014/main" id="{7D83C80A-9639-447D-B03A-4E7E3E5A3BAD}"/>
              </a:ext>
            </a:extLst>
          </p:cNvPr>
          <p:cNvSpPr txBox="1"/>
          <p:nvPr/>
        </p:nvSpPr>
        <p:spPr>
          <a:xfrm>
            <a:off x="4330933" y="2431775"/>
            <a:ext cx="7731829" cy="1477328"/>
          </a:xfrm>
          <a:prstGeom prst="rect">
            <a:avLst/>
          </a:prstGeom>
          <a:noFill/>
        </p:spPr>
        <p:txBody>
          <a:bodyPr wrap="square" rtlCol="0">
            <a:spAutoFit/>
          </a:bodyPr>
          <a:lstStyle/>
          <a:p>
            <a:r>
              <a:rPr lang="en-US" dirty="0">
                <a:solidFill>
                  <a:srgbClr val="FF0000"/>
                </a:solidFill>
                <a:latin typeface="Lucida Bright" panose="02040602050505020304" pitchFamily="18" charset="0"/>
              </a:rPr>
              <a:t>Watch the VE Day video on the VE Day webpage of the school learning website.</a:t>
            </a:r>
          </a:p>
          <a:p>
            <a:endParaRPr lang="en-US" dirty="0">
              <a:latin typeface="Lucida Bright" panose="02040602050505020304" pitchFamily="18" charset="0"/>
            </a:endParaRPr>
          </a:p>
          <a:p>
            <a:r>
              <a:rPr lang="en-US" dirty="0">
                <a:solidFill>
                  <a:srgbClr val="00B0F0"/>
                </a:solidFill>
                <a:latin typeface="Lucida Bright" panose="02040602050505020304" pitchFamily="18" charset="0"/>
              </a:rPr>
              <a:t>Write a short radio broadcast and record it using Audacity or another recording app.</a:t>
            </a:r>
          </a:p>
        </p:txBody>
      </p:sp>
      <p:pic>
        <p:nvPicPr>
          <p:cNvPr id="1028" name="Picture 4" descr="Timeless Designs: The Braun SK2 Radio (1955) - Timothy Truong - Medium">
            <a:extLst>
              <a:ext uri="{FF2B5EF4-FFF2-40B4-BE49-F238E27FC236}">
                <a16:creationId xmlns:a16="http://schemas.microsoft.com/office/drawing/2014/main" id="{F9F5D74B-BC45-4BDE-A795-7353F0844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542131"/>
            <a:ext cx="3842752" cy="288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71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366236"/>
            <a:ext cx="9952382" cy="954107"/>
          </a:xfrm>
          <a:prstGeom prst="rect">
            <a:avLst/>
          </a:prstGeom>
        </p:spPr>
        <p:txBody>
          <a:bodyPr wrap="square">
            <a:spAutoFit/>
          </a:bodyPr>
          <a:lstStyle/>
          <a:p>
            <a:pPr algn="ctr"/>
            <a:r>
              <a:rPr lang="en-US" sz="2800" u="sng" dirty="0">
                <a:latin typeface="Georgia" panose="02040502050405020303" pitchFamily="18" charset="0"/>
              </a:rPr>
              <a:t>CREATE </a:t>
            </a:r>
            <a:r>
              <a:rPr lang="en-US" sz="2800" u="sng" dirty="0">
                <a:solidFill>
                  <a:schemeClr val="tx1"/>
                </a:solidFill>
                <a:latin typeface="Georgia" panose="02040502050405020303" pitchFamily="18" charset="0"/>
              </a:rPr>
              <a:t>IT…</a:t>
            </a:r>
          </a:p>
          <a:p>
            <a:pPr algn="ctr"/>
            <a:r>
              <a:rPr lang="en-US" sz="2800" u="sng" dirty="0">
                <a:latin typeface="Georgia" panose="02040502050405020303" pitchFamily="18" charset="0"/>
              </a:rPr>
              <a:t>Design and create a medal</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A1ED2211-A348-4775-944C-4AFCA79257E9}"/>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pic>
        <p:nvPicPr>
          <p:cNvPr id="7" name="Picture 6" descr="A picture containing table, photo, sitting, small&#10;&#10;Description automatically generated">
            <a:extLst>
              <a:ext uri="{FF2B5EF4-FFF2-40B4-BE49-F238E27FC236}">
                <a16:creationId xmlns:a16="http://schemas.microsoft.com/office/drawing/2014/main" id="{5F7ADCEB-8BA4-4BD1-B439-FE951232BD2B}"/>
              </a:ext>
            </a:extLst>
          </p:cNvPr>
          <p:cNvPicPr>
            <a:picLocks noChangeAspect="1"/>
          </p:cNvPicPr>
          <p:nvPr/>
        </p:nvPicPr>
        <p:blipFill rotWithShape="1">
          <a:blip r:embed="rId3">
            <a:extLst>
              <a:ext uri="{28A0092B-C50C-407E-A947-70E740481C1C}">
                <a14:useLocalDpi xmlns:a14="http://schemas.microsoft.com/office/drawing/2010/main" val="0"/>
              </a:ext>
            </a:extLst>
          </a:blip>
          <a:srcRect l="3353" t="7251" r="3252" b="9237"/>
          <a:stretch/>
        </p:blipFill>
        <p:spPr>
          <a:xfrm>
            <a:off x="7200724" y="1631080"/>
            <a:ext cx="4447937" cy="4549947"/>
          </a:xfrm>
          <a:prstGeom prst="rect">
            <a:avLst/>
          </a:prstGeom>
        </p:spPr>
      </p:pic>
      <p:sp>
        <p:nvSpPr>
          <p:cNvPr id="9" name="TextBox 8">
            <a:extLst>
              <a:ext uri="{FF2B5EF4-FFF2-40B4-BE49-F238E27FC236}">
                <a16:creationId xmlns:a16="http://schemas.microsoft.com/office/drawing/2014/main" id="{D68CF4B3-6E70-4993-AF70-FCA75C3520AF}"/>
              </a:ext>
            </a:extLst>
          </p:cNvPr>
          <p:cNvSpPr txBox="1"/>
          <p:nvPr/>
        </p:nvSpPr>
        <p:spPr>
          <a:xfrm>
            <a:off x="1039585" y="5003546"/>
            <a:ext cx="6161139" cy="646331"/>
          </a:xfrm>
          <a:prstGeom prst="rect">
            <a:avLst/>
          </a:prstGeom>
          <a:noFill/>
        </p:spPr>
        <p:txBody>
          <a:bodyPr wrap="square" rtlCol="0">
            <a:spAutoFit/>
          </a:bodyPr>
          <a:lstStyle/>
          <a:p>
            <a:r>
              <a:rPr lang="en-GB" dirty="0">
                <a:solidFill>
                  <a:srgbClr val="0563C1"/>
                </a:solidFill>
                <a:latin typeface="Lucida Bright" panose="02040602050505020304" pitchFamily="18" charset="0"/>
                <a:hlinkClick r:id="rId4">
                  <a:extLst>
                    <a:ext uri="{A12FA001-AC4F-418D-AE19-62706E023703}">
                      <ahyp:hlinkClr xmlns:ahyp="http://schemas.microsoft.com/office/drawing/2018/hyperlinkcolor" val="tx"/>
                    </a:ext>
                  </a:extLst>
                </a:hlinkClick>
              </a:rPr>
              <a:t>http://apps.mylearning.org/ww1medals/create-a-medal</a:t>
            </a:r>
            <a:endParaRPr lang="en-GB" dirty="0">
              <a:latin typeface="Lucida Bright" panose="02040602050505020304" pitchFamily="18" charset="0"/>
            </a:endParaRPr>
          </a:p>
        </p:txBody>
      </p:sp>
      <p:sp>
        <p:nvSpPr>
          <p:cNvPr id="10" name="TextBox 9">
            <a:extLst>
              <a:ext uri="{FF2B5EF4-FFF2-40B4-BE49-F238E27FC236}">
                <a16:creationId xmlns:a16="http://schemas.microsoft.com/office/drawing/2014/main" id="{3180C9B1-BC78-4674-A668-0F5E312DCDC3}"/>
              </a:ext>
            </a:extLst>
          </p:cNvPr>
          <p:cNvSpPr txBox="1"/>
          <p:nvPr/>
        </p:nvSpPr>
        <p:spPr>
          <a:xfrm>
            <a:off x="410817" y="1320343"/>
            <a:ext cx="6789907" cy="3693319"/>
          </a:xfrm>
          <a:prstGeom prst="rect">
            <a:avLst/>
          </a:prstGeom>
          <a:noFill/>
        </p:spPr>
        <p:txBody>
          <a:bodyPr wrap="square" rtlCol="0">
            <a:spAutoFit/>
          </a:bodyPr>
          <a:lstStyle/>
          <a:p>
            <a:r>
              <a:rPr lang="en-US" dirty="0">
                <a:solidFill>
                  <a:srgbClr val="FF0000"/>
                </a:solidFill>
                <a:latin typeface="Lucida Bright" panose="02040602050505020304" pitchFamily="18" charset="0"/>
              </a:rPr>
              <a:t>Create a medal using a range of materials you might have at home.</a:t>
            </a:r>
            <a:r>
              <a:rPr lang="en-GB" dirty="0">
                <a:solidFill>
                  <a:srgbClr val="FF0000"/>
                </a:solidFill>
                <a:latin typeface="Lucida Bright" panose="02040602050505020304" pitchFamily="18" charset="0"/>
              </a:rPr>
              <a:t>  Sew or glue the parts together.</a:t>
            </a:r>
          </a:p>
          <a:p>
            <a:r>
              <a:rPr lang="en-GB" dirty="0">
                <a:solidFill>
                  <a:srgbClr val="FF0000"/>
                </a:solidFill>
                <a:latin typeface="Lucida Bright" panose="02040602050505020304" pitchFamily="18" charset="0"/>
              </a:rPr>
              <a:t>Here are some ideas for things you could use:</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Safety pin</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Odd earrings</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Buttons</a:t>
            </a:r>
          </a:p>
          <a:p>
            <a:pPr marL="285750" indent="-285750">
              <a:buFont typeface="Arial" panose="020B0604020202020204" pitchFamily="34" charset="0"/>
              <a:buChar char="•"/>
            </a:pPr>
            <a:r>
              <a:rPr lang="en-GB" dirty="0" err="1">
                <a:solidFill>
                  <a:srgbClr val="FF0000"/>
                </a:solidFill>
                <a:latin typeface="Lucida Bright" panose="02040602050505020304" pitchFamily="18" charset="0"/>
              </a:rPr>
              <a:t>Saltdough</a:t>
            </a:r>
            <a:r>
              <a:rPr lang="en-GB" dirty="0">
                <a:solidFill>
                  <a:srgbClr val="FF0000"/>
                </a:solidFill>
                <a:latin typeface="Lucida Bright" panose="02040602050505020304" pitchFamily="18" charset="0"/>
              </a:rPr>
              <a:t>/clay shapes</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Ribbon</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Foam</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Card/paper/cardboard</a:t>
            </a:r>
          </a:p>
          <a:p>
            <a:pPr marL="285750" indent="-285750">
              <a:buFont typeface="Arial" panose="020B0604020202020204" pitchFamily="34" charset="0"/>
              <a:buChar char="•"/>
            </a:pPr>
            <a:r>
              <a:rPr lang="en-GB" dirty="0">
                <a:solidFill>
                  <a:srgbClr val="FF0000"/>
                </a:solidFill>
                <a:latin typeface="Lucida Bright" panose="02040602050505020304" pitchFamily="18" charset="0"/>
              </a:rPr>
              <a:t>Bits of fabric</a:t>
            </a:r>
          </a:p>
          <a:p>
            <a:pPr marL="285750" indent="-285750">
              <a:buFont typeface="Arial" panose="020B0604020202020204" pitchFamily="34" charset="0"/>
              <a:buChar char="•"/>
            </a:pPr>
            <a:endParaRPr lang="en-GB" dirty="0">
              <a:solidFill>
                <a:srgbClr val="FF0000"/>
              </a:solidFill>
              <a:latin typeface="Lucida Bright" panose="02040602050505020304" pitchFamily="18" charset="0"/>
            </a:endParaRPr>
          </a:p>
          <a:p>
            <a:r>
              <a:rPr lang="en-GB" dirty="0">
                <a:solidFill>
                  <a:srgbClr val="FF0000"/>
                </a:solidFill>
                <a:latin typeface="Lucida Bright" panose="02040602050505020304" pitchFamily="18" charset="0"/>
              </a:rPr>
              <a:t>You can also create a medal online: </a:t>
            </a:r>
          </a:p>
        </p:txBody>
      </p:sp>
    </p:spTree>
    <p:extLst>
      <p:ext uri="{BB962C8B-B14F-4D97-AF65-F5344CB8AC3E}">
        <p14:creationId xmlns:p14="http://schemas.microsoft.com/office/powerpoint/2010/main" val="3352603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366236"/>
            <a:ext cx="9952382" cy="954107"/>
          </a:xfrm>
          <a:prstGeom prst="rect">
            <a:avLst/>
          </a:prstGeom>
        </p:spPr>
        <p:txBody>
          <a:bodyPr wrap="square">
            <a:spAutoFit/>
          </a:bodyPr>
          <a:lstStyle/>
          <a:p>
            <a:pPr algn="ctr"/>
            <a:r>
              <a:rPr lang="en-US" sz="2800" u="sng" dirty="0">
                <a:latin typeface="Georgia" panose="02040502050405020303" pitchFamily="18" charset="0"/>
              </a:rPr>
              <a:t>SOLVE </a:t>
            </a:r>
            <a:r>
              <a:rPr lang="en-US" sz="2800" u="sng" dirty="0">
                <a:solidFill>
                  <a:schemeClr val="tx1"/>
                </a:solidFill>
                <a:latin typeface="Georgia" panose="02040502050405020303" pitchFamily="18" charset="0"/>
              </a:rPr>
              <a:t>IT…</a:t>
            </a:r>
          </a:p>
          <a:p>
            <a:pPr algn="ctr"/>
            <a:r>
              <a:rPr lang="en-US" sz="2800" u="sng" dirty="0">
                <a:solidFill>
                  <a:schemeClr val="tx1"/>
                </a:solidFill>
                <a:latin typeface="Georgia" panose="02040502050405020303" pitchFamily="18" charset="0"/>
              </a:rPr>
              <a:t>Can you solve the Codebreaker Puzzles?</a:t>
            </a:r>
          </a:p>
        </p:txBody>
      </p:sp>
      <p:sp>
        <p:nvSpPr>
          <p:cNvPr id="6" name="Arrow: Right 5">
            <a:extLst>
              <a:ext uri="{FF2B5EF4-FFF2-40B4-BE49-F238E27FC236}">
                <a16:creationId xmlns:a16="http://schemas.microsoft.com/office/drawing/2014/main" id="{A1ED2211-A348-4775-944C-4AFCA79257E9}"/>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pic>
        <p:nvPicPr>
          <p:cNvPr id="11" name="Picture 10">
            <a:extLst>
              <a:ext uri="{FF2B5EF4-FFF2-40B4-BE49-F238E27FC236}">
                <a16:creationId xmlns:a16="http://schemas.microsoft.com/office/drawing/2014/main" id="{2DDA7FA3-A125-474D-A7B6-A0262A96B88A}"/>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9167705" y="567321"/>
            <a:ext cx="3276402" cy="2414303"/>
          </a:xfrm>
          <a:prstGeom prst="rect">
            <a:avLst/>
          </a:prstGeom>
        </p:spPr>
      </p:pic>
      <p:pic>
        <p:nvPicPr>
          <p:cNvPr id="8" name="Picture 7">
            <a:extLst>
              <a:ext uri="{FF2B5EF4-FFF2-40B4-BE49-F238E27FC236}">
                <a16:creationId xmlns:a16="http://schemas.microsoft.com/office/drawing/2014/main" id="{06A3D17C-C521-458F-B17E-DA502501A4E4}"/>
              </a:ext>
            </a:extLst>
          </p:cNvPr>
          <p:cNvPicPr>
            <a:picLocks noChangeAspect="1"/>
          </p:cNvPicPr>
          <p:nvPr/>
        </p:nvPicPr>
        <p:blipFill>
          <a:blip r:embed="rId4"/>
          <a:stretch>
            <a:fillRect/>
          </a:stretch>
        </p:blipFill>
        <p:spPr>
          <a:xfrm>
            <a:off x="206652" y="593273"/>
            <a:ext cx="2871383" cy="2186609"/>
          </a:xfrm>
          <a:prstGeom prst="rect">
            <a:avLst/>
          </a:prstGeom>
        </p:spPr>
      </p:pic>
      <p:sp>
        <p:nvSpPr>
          <p:cNvPr id="12" name="TextBox 11">
            <a:extLst>
              <a:ext uri="{FF2B5EF4-FFF2-40B4-BE49-F238E27FC236}">
                <a16:creationId xmlns:a16="http://schemas.microsoft.com/office/drawing/2014/main" id="{3201C74A-595E-4835-AFA7-C576A763BA90}"/>
              </a:ext>
            </a:extLst>
          </p:cNvPr>
          <p:cNvSpPr txBox="1"/>
          <p:nvPr/>
        </p:nvSpPr>
        <p:spPr>
          <a:xfrm>
            <a:off x="3290070" y="1320343"/>
            <a:ext cx="6129742" cy="1754326"/>
          </a:xfrm>
          <a:prstGeom prst="rect">
            <a:avLst/>
          </a:prstGeom>
          <a:noFill/>
        </p:spPr>
        <p:txBody>
          <a:bodyPr wrap="square" rtlCol="0">
            <a:spAutoFit/>
          </a:bodyPr>
          <a:lstStyle/>
          <a:p>
            <a:r>
              <a:rPr lang="en-US" dirty="0">
                <a:solidFill>
                  <a:srgbClr val="FF0000"/>
                </a:solidFill>
                <a:latin typeface="Lucida Bright" panose="02040602050505020304" pitchFamily="18" charset="0"/>
              </a:rPr>
              <a:t>Images, symbols, codes, and ciphers have been used to communicate information secretly for thousands of years.  Complete the Codebreaker Puzzles on the VE Day page.</a:t>
            </a:r>
          </a:p>
          <a:p>
            <a:endParaRPr lang="en-US" dirty="0">
              <a:latin typeface="Lucida Bright" panose="02040602050505020304" pitchFamily="18" charset="0"/>
            </a:endParaRPr>
          </a:p>
          <a:p>
            <a:endParaRPr lang="en-GB" dirty="0">
              <a:latin typeface="Lucida Bright" panose="02040602050505020304" pitchFamily="18" charset="0"/>
            </a:endParaRPr>
          </a:p>
        </p:txBody>
      </p:sp>
      <p:sp>
        <p:nvSpPr>
          <p:cNvPr id="13" name="TextBox 12">
            <a:extLst>
              <a:ext uri="{FF2B5EF4-FFF2-40B4-BE49-F238E27FC236}">
                <a16:creationId xmlns:a16="http://schemas.microsoft.com/office/drawing/2014/main" id="{71A7E8F7-E253-4CB8-A2A5-0AA1D39160BC}"/>
              </a:ext>
            </a:extLst>
          </p:cNvPr>
          <p:cNvSpPr txBox="1"/>
          <p:nvPr/>
        </p:nvSpPr>
        <p:spPr>
          <a:xfrm>
            <a:off x="128303" y="2822938"/>
            <a:ext cx="11692679" cy="3416320"/>
          </a:xfrm>
          <a:prstGeom prst="rect">
            <a:avLst/>
          </a:prstGeom>
          <a:noFill/>
        </p:spPr>
        <p:txBody>
          <a:bodyPr wrap="square" rtlCol="0">
            <a:spAutoFit/>
          </a:bodyPr>
          <a:lstStyle/>
          <a:p>
            <a:r>
              <a:rPr lang="en-US" dirty="0">
                <a:solidFill>
                  <a:srgbClr val="00B0F0"/>
                </a:solidFill>
                <a:latin typeface="Lucida Bright" panose="02040602050505020304" pitchFamily="18" charset="0"/>
              </a:rPr>
              <a:t>Morse Code is a system of electronic communication. It uses dots, dashes, and </a:t>
            </a:r>
          </a:p>
          <a:p>
            <a:r>
              <a:rPr lang="en-US" dirty="0">
                <a:solidFill>
                  <a:srgbClr val="00B0F0"/>
                </a:solidFill>
                <a:latin typeface="Lucida Bright" panose="02040602050505020304" pitchFamily="18" charset="0"/>
              </a:rPr>
              <a:t>spaces to represent letters, punctuation, and numbers. The symbols are arranged to </a:t>
            </a:r>
          </a:p>
          <a:p>
            <a:r>
              <a:rPr lang="en-US" dirty="0">
                <a:solidFill>
                  <a:srgbClr val="00B0F0"/>
                </a:solidFill>
                <a:latin typeface="Lucida Bright" panose="02040602050505020304" pitchFamily="18" charset="0"/>
              </a:rPr>
              <a:t>spell out a message. A machine called a telegraph converts the symbols into electrical signals and sends them across a wire to their destination. The signals are then converted back into the message by the telegraph that receives them.</a:t>
            </a:r>
          </a:p>
          <a:p>
            <a:endParaRPr lang="en-US" dirty="0">
              <a:latin typeface="Lucida Bright" panose="02040602050505020304" pitchFamily="18" charset="0"/>
            </a:endParaRPr>
          </a:p>
          <a:p>
            <a:r>
              <a:rPr lang="en-US" dirty="0">
                <a:solidFill>
                  <a:srgbClr val="FF0000"/>
                </a:solidFill>
                <a:latin typeface="Lucida Bright" panose="02040602050505020304" pitchFamily="18" charset="0"/>
              </a:rPr>
              <a:t>A U.S. artist and inventor named Samuel F.B. Morse created Morse Code in the 1830s. Morse Code and the telegraph allowed people to receive information sent from far away in just minutes. A second type of Morse Code was created in Europe in 1851. It was called the International Morse Code, or the Continental Morse Code.  It has been used to base secret messages on in WW2 and there were top  </a:t>
            </a:r>
          </a:p>
          <a:p>
            <a:r>
              <a:rPr lang="en-US" dirty="0">
                <a:solidFill>
                  <a:srgbClr val="FF0000"/>
                </a:solidFill>
                <a:latin typeface="Lucida Bright" panose="02040602050505020304" pitchFamily="18" charset="0"/>
              </a:rPr>
              <a:t>                                    secret places around the UK where codes and messages were investigated and</a:t>
            </a:r>
          </a:p>
          <a:p>
            <a:r>
              <a:rPr lang="en-US" dirty="0">
                <a:solidFill>
                  <a:srgbClr val="FF0000"/>
                </a:solidFill>
                <a:latin typeface="Lucida Bright" panose="02040602050505020304" pitchFamily="18" charset="0"/>
              </a:rPr>
              <a:t>                                    solved.</a:t>
            </a:r>
          </a:p>
        </p:txBody>
      </p:sp>
    </p:spTree>
    <p:extLst>
      <p:ext uri="{BB962C8B-B14F-4D97-AF65-F5344CB8AC3E}">
        <p14:creationId xmlns:p14="http://schemas.microsoft.com/office/powerpoint/2010/main" val="2175848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65584" y="525386"/>
            <a:ext cx="9952382" cy="954107"/>
          </a:xfrm>
          <a:prstGeom prst="rect">
            <a:avLst/>
          </a:prstGeom>
        </p:spPr>
        <p:txBody>
          <a:bodyPr wrap="square">
            <a:spAutoFit/>
          </a:bodyPr>
          <a:lstStyle/>
          <a:p>
            <a:pPr algn="ctr"/>
            <a:r>
              <a:rPr lang="en-US" sz="2800" u="sng" dirty="0">
                <a:solidFill>
                  <a:schemeClr val="tx1"/>
                </a:solidFill>
                <a:latin typeface="Georgia" panose="02040502050405020303" pitchFamily="18" charset="0"/>
              </a:rPr>
              <a:t>CODE IT…</a:t>
            </a:r>
          </a:p>
          <a:p>
            <a:pPr algn="ctr"/>
            <a:r>
              <a:rPr lang="en-US" sz="2800" u="sng" dirty="0">
                <a:latin typeface="Georgia" panose="02040502050405020303" pitchFamily="18" charset="0"/>
              </a:rPr>
              <a:t>Make Codebreakers</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A1ED2211-A348-4775-944C-4AFCA79257E9}"/>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
        <p:nvSpPr>
          <p:cNvPr id="4" name="Rectangle 3">
            <a:extLst>
              <a:ext uri="{FF2B5EF4-FFF2-40B4-BE49-F238E27FC236}">
                <a16:creationId xmlns:a16="http://schemas.microsoft.com/office/drawing/2014/main" id="{B05E8964-7D61-43A7-8EE4-61B3DB6A8E49}"/>
              </a:ext>
            </a:extLst>
          </p:cNvPr>
          <p:cNvSpPr/>
          <p:nvPr/>
        </p:nvSpPr>
        <p:spPr>
          <a:xfrm>
            <a:off x="140982" y="3501148"/>
            <a:ext cx="5548992" cy="2308324"/>
          </a:xfrm>
          <a:prstGeom prst="rect">
            <a:avLst/>
          </a:prstGeom>
        </p:spPr>
        <p:txBody>
          <a:bodyPr wrap="square">
            <a:spAutoFit/>
          </a:bodyPr>
          <a:lstStyle/>
          <a:p>
            <a:r>
              <a:rPr lang="en-US" sz="1600" b="1" dirty="0">
                <a:solidFill>
                  <a:srgbClr val="00B0F0"/>
                </a:solidFill>
                <a:latin typeface="Lucida Bright" panose="02040602050505020304" pitchFamily="18" charset="0"/>
              </a:rPr>
              <a:t>Instructions</a:t>
            </a:r>
            <a:r>
              <a:rPr lang="en-US" sz="1600" dirty="0">
                <a:solidFill>
                  <a:srgbClr val="00B0F0"/>
                </a:solidFill>
                <a:latin typeface="Lucida Bright" panose="02040602050505020304" pitchFamily="18" charset="0"/>
              </a:rPr>
              <a:t>:</a:t>
            </a:r>
          </a:p>
          <a:p>
            <a:pPr>
              <a:buFont typeface="+mj-lt"/>
              <a:buAutoNum type="arabicPeriod"/>
            </a:pPr>
            <a:r>
              <a:rPr lang="en-US" sz="1600" dirty="0">
                <a:solidFill>
                  <a:srgbClr val="00B0F0"/>
                </a:solidFill>
                <a:latin typeface="Lucida Bright" panose="02040602050505020304" pitchFamily="18" charset="0"/>
              </a:rPr>
              <a:t>Choose 3 different colors of beads.</a:t>
            </a:r>
          </a:p>
          <a:p>
            <a:pPr>
              <a:buFont typeface="+mj-lt"/>
              <a:buAutoNum type="arabicPeriod"/>
            </a:pPr>
            <a:r>
              <a:rPr lang="en-US" sz="1600" dirty="0">
                <a:solidFill>
                  <a:srgbClr val="00B0F0"/>
                </a:solidFill>
                <a:latin typeface="Lucida Bright" panose="02040602050505020304" pitchFamily="18" charset="0"/>
              </a:rPr>
              <a:t>Use the Morse Code Translator to create the letters in your name using 2 of the colors. Color #1 will represent the dots and Color #2 will represent the dashes.</a:t>
            </a:r>
          </a:p>
          <a:p>
            <a:pPr>
              <a:buFont typeface="+mj-lt"/>
              <a:buAutoNum type="arabicPeriod"/>
            </a:pPr>
            <a:r>
              <a:rPr lang="en-US" sz="1600" dirty="0">
                <a:solidFill>
                  <a:srgbClr val="00B0F0"/>
                </a:solidFill>
                <a:latin typeface="Lucida Bright" panose="02040602050505020304" pitchFamily="18" charset="0"/>
              </a:rPr>
              <a:t>Insert a bead of Color #3 in between each letter. This color will serve as a space.</a:t>
            </a:r>
          </a:p>
          <a:p>
            <a:pPr>
              <a:buFont typeface="+mj-lt"/>
              <a:buAutoNum type="arabicPeriod"/>
            </a:pPr>
            <a:r>
              <a:rPr lang="en-US" sz="1600" dirty="0">
                <a:solidFill>
                  <a:srgbClr val="00B0F0"/>
                </a:solidFill>
                <a:latin typeface="Lucida Bright" panose="02040602050505020304" pitchFamily="18" charset="0"/>
              </a:rPr>
              <a:t>String the beads to create a necklace or bracelet.</a:t>
            </a:r>
            <a:endParaRPr lang="en-US" sz="1600" b="0" i="0" dirty="0">
              <a:solidFill>
                <a:srgbClr val="00B0F0"/>
              </a:solidFill>
              <a:effectLst/>
              <a:latin typeface="Lucida Bright" panose="02040602050505020304" pitchFamily="18" charset="0"/>
            </a:endParaRPr>
          </a:p>
        </p:txBody>
      </p:sp>
      <p:pic>
        <p:nvPicPr>
          <p:cNvPr id="9" name="Picture 8">
            <a:extLst>
              <a:ext uri="{FF2B5EF4-FFF2-40B4-BE49-F238E27FC236}">
                <a16:creationId xmlns:a16="http://schemas.microsoft.com/office/drawing/2014/main" id="{F55CBF5C-9B03-4CD7-9E71-036E252926E1}"/>
              </a:ext>
            </a:extLst>
          </p:cNvPr>
          <p:cNvPicPr>
            <a:picLocks noChangeAspect="1"/>
          </p:cNvPicPr>
          <p:nvPr/>
        </p:nvPicPr>
        <p:blipFill rotWithShape="1">
          <a:blip r:embed="rId3"/>
          <a:srcRect t="18692" r="4237" b="2908"/>
          <a:stretch/>
        </p:blipFill>
        <p:spPr>
          <a:xfrm>
            <a:off x="159027" y="602058"/>
            <a:ext cx="2597204" cy="2787027"/>
          </a:xfrm>
          <a:prstGeom prst="rect">
            <a:avLst/>
          </a:prstGeom>
        </p:spPr>
      </p:pic>
      <p:sp>
        <p:nvSpPr>
          <p:cNvPr id="10" name="Rectangle 9">
            <a:extLst>
              <a:ext uri="{FF2B5EF4-FFF2-40B4-BE49-F238E27FC236}">
                <a16:creationId xmlns:a16="http://schemas.microsoft.com/office/drawing/2014/main" id="{E4A75DD1-EBB9-450B-B0C3-4D971D9E247D}"/>
              </a:ext>
            </a:extLst>
          </p:cNvPr>
          <p:cNvSpPr/>
          <p:nvPr/>
        </p:nvSpPr>
        <p:spPr>
          <a:xfrm>
            <a:off x="2915478" y="1605087"/>
            <a:ext cx="2862470" cy="1815882"/>
          </a:xfrm>
          <a:prstGeom prst="rect">
            <a:avLst/>
          </a:prstGeom>
        </p:spPr>
        <p:txBody>
          <a:bodyPr wrap="square">
            <a:spAutoFit/>
          </a:bodyPr>
          <a:lstStyle/>
          <a:p>
            <a:r>
              <a:rPr lang="en-US" sz="1600" b="1" dirty="0">
                <a:solidFill>
                  <a:srgbClr val="FF0000"/>
                </a:solidFill>
                <a:latin typeface="Lucida Bright" panose="02040602050505020304" pitchFamily="18" charset="0"/>
              </a:rPr>
              <a:t>Materials</a:t>
            </a:r>
            <a:r>
              <a:rPr lang="en-US" sz="1600" dirty="0">
                <a:solidFill>
                  <a:srgbClr val="FF0000"/>
                </a:solidFill>
                <a:latin typeface="Lucida Bright" panose="02040602050505020304" pitchFamily="18" charset="0"/>
              </a:rPr>
              <a:t>:</a:t>
            </a:r>
          </a:p>
          <a:p>
            <a:pPr>
              <a:buFont typeface="Arial" panose="020B0604020202020204" pitchFamily="34" charset="0"/>
              <a:buChar char="•"/>
            </a:pPr>
            <a:r>
              <a:rPr lang="en-US" sz="1600" dirty="0">
                <a:solidFill>
                  <a:srgbClr val="FF0000"/>
                </a:solidFill>
                <a:latin typeface="Lucida Bright" panose="02040602050505020304" pitchFamily="18" charset="0"/>
              </a:rPr>
              <a:t>Beads, assorted colors</a:t>
            </a:r>
          </a:p>
          <a:p>
            <a:pPr>
              <a:buFont typeface="Arial" panose="020B0604020202020204" pitchFamily="34" charset="0"/>
              <a:buChar char="•"/>
            </a:pPr>
            <a:r>
              <a:rPr lang="en-US" sz="1600" dirty="0">
                <a:solidFill>
                  <a:srgbClr val="FF0000"/>
                </a:solidFill>
                <a:latin typeface="Lucida Bright" panose="02040602050505020304" pitchFamily="18" charset="0"/>
              </a:rPr>
              <a:t>String</a:t>
            </a:r>
          </a:p>
          <a:p>
            <a:pPr>
              <a:buFont typeface="Arial" panose="020B0604020202020204" pitchFamily="34" charset="0"/>
              <a:buChar char="•"/>
            </a:pPr>
            <a:r>
              <a:rPr lang="en-US" sz="1600" dirty="0">
                <a:solidFill>
                  <a:srgbClr val="FF0000"/>
                </a:solidFill>
                <a:latin typeface="Lucida Bright" panose="02040602050505020304" pitchFamily="18" charset="0"/>
              </a:rPr>
              <a:t>Scissors</a:t>
            </a:r>
          </a:p>
          <a:p>
            <a:pPr>
              <a:buFont typeface="Arial" panose="020B0604020202020204" pitchFamily="34" charset="0"/>
              <a:buChar char="•"/>
            </a:pPr>
            <a:r>
              <a:rPr lang="en-US" sz="1600" b="1" dirty="0">
                <a:solidFill>
                  <a:srgbClr val="FF0000"/>
                </a:solidFill>
                <a:latin typeface="Lucida Bright" panose="02040602050505020304" pitchFamily="18" charset="0"/>
                <a:hlinkClick r:id="rId4">
                  <a:extLst>
                    <a:ext uri="{A12FA001-AC4F-418D-AE19-62706E023703}">
                      <ahyp:hlinkClr xmlns:ahyp="http://schemas.microsoft.com/office/drawing/2018/hyperlinkcolor" val="tx"/>
                    </a:ext>
                  </a:extLst>
                </a:hlinkClick>
              </a:rPr>
              <a:t>Morse Code Translator</a:t>
            </a:r>
            <a:r>
              <a:rPr lang="en-US" sz="1600" b="1" dirty="0">
                <a:solidFill>
                  <a:srgbClr val="FF0000"/>
                </a:solidFill>
                <a:latin typeface="Lucida Bright" panose="02040602050505020304" pitchFamily="18" charset="0"/>
              </a:rPr>
              <a:t> – </a:t>
            </a:r>
            <a:r>
              <a:rPr lang="en-US" sz="1600" dirty="0">
                <a:solidFill>
                  <a:srgbClr val="FF0000"/>
                </a:solidFill>
                <a:latin typeface="Lucida Bright" panose="02040602050505020304" pitchFamily="18" charset="0"/>
              </a:rPr>
              <a:t>see the Solve It sheet for the code.</a:t>
            </a:r>
            <a:endParaRPr lang="en-GB" sz="1600" dirty="0">
              <a:solidFill>
                <a:srgbClr val="FF0000"/>
              </a:solidFill>
            </a:endParaRPr>
          </a:p>
        </p:txBody>
      </p:sp>
      <p:sp>
        <p:nvSpPr>
          <p:cNvPr id="14" name="Rectangle 13">
            <a:extLst>
              <a:ext uri="{FF2B5EF4-FFF2-40B4-BE49-F238E27FC236}">
                <a16:creationId xmlns:a16="http://schemas.microsoft.com/office/drawing/2014/main" id="{10E666E6-075A-4F36-B1D1-081355B6214B}"/>
              </a:ext>
            </a:extLst>
          </p:cNvPr>
          <p:cNvSpPr/>
          <p:nvPr/>
        </p:nvSpPr>
        <p:spPr>
          <a:xfrm>
            <a:off x="2827504" y="579418"/>
            <a:ext cx="1109515" cy="923330"/>
          </a:xfrm>
          <a:prstGeom prst="rect">
            <a:avLst/>
          </a:prstGeom>
        </p:spPr>
        <p:txBody>
          <a:bodyPr wrap="square">
            <a:spAutoFit/>
          </a:bodyPr>
          <a:lstStyle/>
          <a:p>
            <a:r>
              <a:rPr lang="en-US" b="1" u="sng" dirty="0">
                <a:latin typeface="Lucida Bright" panose="02040602050505020304" pitchFamily="18" charset="0"/>
              </a:rPr>
              <a:t>Morse </a:t>
            </a:r>
          </a:p>
          <a:p>
            <a:r>
              <a:rPr lang="en-US" b="1" u="sng" dirty="0">
                <a:latin typeface="Lucida Bright" panose="02040602050505020304" pitchFamily="18" charset="0"/>
              </a:rPr>
              <a:t>Code </a:t>
            </a:r>
          </a:p>
          <a:p>
            <a:r>
              <a:rPr lang="en-US" b="1" u="sng" dirty="0">
                <a:latin typeface="Lucida Bright" panose="02040602050505020304" pitchFamily="18" charset="0"/>
              </a:rPr>
              <a:t>Bracelet</a:t>
            </a:r>
            <a:endParaRPr lang="en-GB" b="1" u="sng" dirty="0">
              <a:latin typeface="Lucida Bright" panose="02040602050505020304" pitchFamily="18" charset="0"/>
            </a:endParaRPr>
          </a:p>
        </p:txBody>
      </p:sp>
      <p:pic>
        <p:nvPicPr>
          <p:cNvPr id="15" name="Picture 14">
            <a:extLst>
              <a:ext uri="{FF2B5EF4-FFF2-40B4-BE49-F238E27FC236}">
                <a16:creationId xmlns:a16="http://schemas.microsoft.com/office/drawing/2014/main" id="{DF3DFF86-4E77-4CB1-B669-93ABC7F95621}"/>
              </a:ext>
            </a:extLst>
          </p:cNvPr>
          <p:cNvPicPr>
            <a:picLocks noChangeAspect="1"/>
          </p:cNvPicPr>
          <p:nvPr/>
        </p:nvPicPr>
        <p:blipFill>
          <a:blip r:embed="rId5"/>
          <a:stretch>
            <a:fillRect/>
          </a:stretch>
        </p:blipFill>
        <p:spPr>
          <a:xfrm>
            <a:off x="8273145" y="1984922"/>
            <a:ext cx="3626185" cy="4689032"/>
          </a:xfrm>
          <a:prstGeom prst="rect">
            <a:avLst/>
          </a:prstGeom>
        </p:spPr>
      </p:pic>
      <p:cxnSp>
        <p:nvCxnSpPr>
          <p:cNvPr id="17" name="Straight Connector 16">
            <a:extLst>
              <a:ext uri="{FF2B5EF4-FFF2-40B4-BE49-F238E27FC236}">
                <a16:creationId xmlns:a16="http://schemas.microsoft.com/office/drawing/2014/main" id="{88944151-1608-4D78-8B49-7B80FA586286}"/>
              </a:ext>
            </a:extLst>
          </p:cNvPr>
          <p:cNvCxnSpPr/>
          <p:nvPr/>
        </p:nvCxnSpPr>
        <p:spPr>
          <a:xfrm>
            <a:off x="5964740" y="1479493"/>
            <a:ext cx="0" cy="4878174"/>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A5FFD41-6188-4B14-9733-B6E0A4DBB2A4}"/>
              </a:ext>
            </a:extLst>
          </p:cNvPr>
          <p:cNvSpPr/>
          <p:nvPr/>
        </p:nvSpPr>
        <p:spPr>
          <a:xfrm>
            <a:off x="7963435" y="602058"/>
            <a:ext cx="4036410" cy="1477328"/>
          </a:xfrm>
          <a:prstGeom prst="rect">
            <a:avLst/>
          </a:prstGeom>
        </p:spPr>
        <p:txBody>
          <a:bodyPr wrap="square">
            <a:spAutoFit/>
          </a:bodyPr>
          <a:lstStyle/>
          <a:p>
            <a:r>
              <a:rPr lang="en-US" b="1" u="sng" dirty="0">
                <a:latin typeface="Lucida Bright" panose="02040602050505020304" pitchFamily="18" charset="0"/>
              </a:rPr>
              <a:t>Make a Secret Decoder.</a:t>
            </a:r>
          </a:p>
          <a:p>
            <a:endParaRPr lang="en-US" b="1" u="sng" dirty="0">
              <a:latin typeface="Lucida Bright" panose="02040602050505020304" pitchFamily="18" charset="0"/>
            </a:endParaRPr>
          </a:p>
          <a:p>
            <a:endParaRPr lang="en-US" b="1" u="sng" dirty="0">
              <a:latin typeface="Lucida Bright" panose="02040602050505020304" pitchFamily="18" charset="0"/>
            </a:endParaRPr>
          </a:p>
          <a:p>
            <a:r>
              <a:rPr lang="en-US" dirty="0">
                <a:solidFill>
                  <a:srgbClr val="00B0F0"/>
                </a:solidFill>
                <a:latin typeface="Lucida Bright" panose="02040602050505020304" pitchFamily="18" charset="0"/>
              </a:rPr>
              <a:t>Devise your own code and write some messages.  </a:t>
            </a:r>
            <a:endParaRPr lang="en-GB" dirty="0">
              <a:solidFill>
                <a:srgbClr val="00B0F0"/>
              </a:solidFill>
              <a:latin typeface="Lucida Bright" panose="02040602050505020304" pitchFamily="18" charset="0"/>
            </a:endParaRPr>
          </a:p>
        </p:txBody>
      </p:sp>
      <p:pic>
        <p:nvPicPr>
          <p:cNvPr id="5124" name="Picture 4" descr="Free Top Secret Clipart, Download Free Clip Art, Free Clip Art on ...">
            <a:extLst>
              <a:ext uri="{FF2B5EF4-FFF2-40B4-BE49-F238E27FC236}">
                <a16:creationId xmlns:a16="http://schemas.microsoft.com/office/drawing/2014/main" id="{A0D9058B-9A85-448D-A5F5-4898DCF32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041" y="3429000"/>
            <a:ext cx="1903589" cy="122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11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65584" y="525386"/>
            <a:ext cx="9952382" cy="954107"/>
          </a:xfrm>
          <a:prstGeom prst="rect">
            <a:avLst/>
          </a:prstGeom>
        </p:spPr>
        <p:txBody>
          <a:bodyPr wrap="square">
            <a:spAutoFit/>
          </a:bodyPr>
          <a:lstStyle/>
          <a:p>
            <a:pPr algn="ctr"/>
            <a:r>
              <a:rPr lang="en-US" sz="2800" u="sng" dirty="0">
                <a:latin typeface="Georgia" panose="02040502050405020303" pitchFamily="18" charset="0"/>
              </a:rPr>
              <a:t>PLAY</a:t>
            </a:r>
            <a:r>
              <a:rPr lang="en-US" sz="2800" u="sng" dirty="0">
                <a:solidFill>
                  <a:schemeClr val="tx1"/>
                </a:solidFill>
                <a:latin typeface="Georgia" panose="02040502050405020303" pitchFamily="18" charset="0"/>
              </a:rPr>
              <a:t> IT…</a:t>
            </a:r>
          </a:p>
          <a:p>
            <a:pPr algn="ctr"/>
            <a:r>
              <a:rPr lang="en-US" sz="2800" u="sng" dirty="0">
                <a:latin typeface="Georgia" panose="02040502050405020303" pitchFamily="18" charset="0"/>
              </a:rPr>
              <a:t>Learn to play Draughts or Backgammon</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A1ED2211-A348-4775-944C-4AFCA79257E9}"/>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
        <p:nvSpPr>
          <p:cNvPr id="7" name="TextBox 6">
            <a:extLst>
              <a:ext uri="{FF2B5EF4-FFF2-40B4-BE49-F238E27FC236}">
                <a16:creationId xmlns:a16="http://schemas.microsoft.com/office/drawing/2014/main" id="{E07DCC08-1530-4AC7-BAFF-9AD3763BD7E2}"/>
              </a:ext>
            </a:extLst>
          </p:cNvPr>
          <p:cNvSpPr txBox="1"/>
          <p:nvPr/>
        </p:nvSpPr>
        <p:spPr>
          <a:xfrm>
            <a:off x="292670" y="1543998"/>
            <a:ext cx="6002113" cy="4031873"/>
          </a:xfrm>
          <a:prstGeom prst="rect">
            <a:avLst/>
          </a:prstGeom>
          <a:noFill/>
        </p:spPr>
        <p:txBody>
          <a:bodyPr wrap="square" rtlCol="0">
            <a:spAutoFit/>
          </a:bodyPr>
          <a:lstStyle/>
          <a:p>
            <a:r>
              <a:rPr lang="en-US" sz="1600" dirty="0">
                <a:solidFill>
                  <a:srgbClr val="00B0F0"/>
                </a:solidFill>
                <a:latin typeface="Lucida Bright" panose="02040602050505020304" pitchFamily="18" charset="0"/>
              </a:rPr>
              <a:t>During WW2, children played many different games, both in groups and individually. Children commonly played Hopscotch, Four Square, Jump Rope, Chess etc. together, as well as all types of ball games.  Young children loved to play jacks, marbles, play school and house, and played with cars or dolls. Kids in the </a:t>
            </a:r>
            <a:r>
              <a:rPr lang="en-US" sz="1600" dirty="0" err="1">
                <a:solidFill>
                  <a:srgbClr val="00B0F0"/>
                </a:solidFill>
                <a:latin typeface="Lucida Bright" panose="02040602050505020304" pitchFamily="18" charset="0"/>
              </a:rPr>
              <a:t>neighbourhood</a:t>
            </a:r>
            <a:r>
              <a:rPr lang="en-US" sz="1600" dirty="0">
                <a:solidFill>
                  <a:srgbClr val="00B0F0"/>
                </a:solidFill>
                <a:latin typeface="Lucida Bright" panose="02040602050505020304" pitchFamily="18" charset="0"/>
              </a:rPr>
              <a:t> loved playing games out on the street such as, "Red, Light, Green, Light", "Red Rover", "Hide and Seek", "Statutes" and many other games.</a:t>
            </a:r>
          </a:p>
          <a:p>
            <a:endParaRPr lang="en-US" sz="1600" dirty="0">
              <a:latin typeface="Lucida Bright" panose="02040602050505020304" pitchFamily="18" charset="0"/>
            </a:endParaRPr>
          </a:p>
          <a:p>
            <a:r>
              <a:rPr lang="en-US" sz="1600" dirty="0">
                <a:solidFill>
                  <a:srgbClr val="FF0000"/>
                </a:solidFill>
                <a:latin typeface="Lucida Bright" panose="02040602050505020304" pitchFamily="18" charset="0"/>
              </a:rPr>
              <a:t>Board games were popular like Monopoly, Scrabble, Life, Checkers, Chess, Backgammon, Chinese Checkers, and Dominoes. Cards were a really big hit too.  Children played for hours because they did not have video games or television. More often than not they made up their own games too. </a:t>
            </a:r>
          </a:p>
        </p:txBody>
      </p:sp>
      <p:pic>
        <p:nvPicPr>
          <p:cNvPr id="8194" name="Picture 2" descr="Popular Children's Activities in the 1930s">
            <a:extLst>
              <a:ext uri="{FF2B5EF4-FFF2-40B4-BE49-F238E27FC236}">
                <a16:creationId xmlns:a16="http://schemas.microsoft.com/office/drawing/2014/main" id="{68E5BB94-F9FB-4654-8694-5BD4403A8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748" y="2035934"/>
            <a:ext cx="3810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9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415D1-5D47-4CB3-A35A-48B2F5AD7609}"/>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60BF2D3E-D692-4ED1-94CC-59B31A0F838F}"/>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VE Day | Flags &amp; Bunting Packs | 8th May">
            <a:extLst>
              <a:ext uri="{FF2B5EF4-FFF2-40B4-BE49-F238E27FC236}">
                <a16:creationId xmlns:a16="http://schemas.microsoft.com/office/drawing/2014/main" id="{E2AA41DE-6D74-4D2A-9A58-DE823036E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98" y="475856"/>
            <a:ext cx="15716796" cy="329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a:extLst>
              <a:ext uri="{FF2B5EF4-FFF2-40B4-BE49-F238E27FC236}">
                <a16:creationId xmlns:a16="http://schemas.microsoft.com/office/drawing/2014/main" id="{7C3F262A-8A29-48AC-8033-2D7875C19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033" y="582208"/>
            <a:ext cx="1681933" cy="2027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WordArt 4">
            <a:extLst>
              <a:ext uri="{FF2B5EF4-FFF2-40B4-BE49-F238E27FC236}">
                <a16:creationId xmlns:a16="http://schemas.microsoft.com/office/drawing/2014/main" id="{0C0A2BE8-8B60-4819-9521-0AE161C636FB}"/>
              </a:ext>
            </a:extLst>
          </p:cNvPr>
          <p:cNvSpPr>
            <a:spLocks noChangeArrowheads="1" noChangeShapeType="1" noTextEdit="1"/>
          </p:cNvSpPr>
          <p:nvPr/>
        </p:nvSpPr>
        <p:spPr bwMode="auto">
          <a:xfrm>
            <a:off x="327546" y="3612341"/>
            <a:ext cx="11723427" cy="2027115"/>
          </a:xfrm>
          <a:prstGeom prst="rect">
            <a:avLst/>
          </a:prstGeom>
          <a:extLst>
            <a:ext uri="{91240B29-F687-4F45-9708-019B960494DF}">
              <a14:hiddenLine xmlns:a14="http://schemas.microsoft.com/office/drawing/2010/main" w="15875">
                <a:solidFill>
                  <a:srgbClr val="1F497D"/>
                </a:solidFill>
                <a:round/>
                <a:headEnd/>
                <a:tailEnd/>
              </a14:hiddenLine>
            </a:ext>
          </a:extLst>
        </p:spPr>
        <p:txBody>
          <a:bodyPr wrap="none" fromWordArt="1">
            <a:prstTxWarp prst="textPlain">
              <a:avLst>
                <a:gd name="adj" fmla="val 50000"/>
              </a:avLst>
            </a:prstTxWarp>
          </a:bodyPr>
          <a:lstStyle/>
          <a:p>
            <a:pPr algn="ctr" rtl="0">
              <a:buNone/>
            </a:pPr>
            <a:endParaRPr lang="en-GB" sz="3600" b="1" kern="10" spc="0" dirty="0">
              <a:ln>
                <a:noFill/>
              </a:ln>
              <a:solidFill>
                <a:srgbClr val="000000"/>
              </a:solidFill>
              <a:effectLst>
                <a:outerShdw dist="29783" dir="1514402" algn="ctr" rotWithShape="0">
                  <a:srgbClr val="D8D8D8">
                    <a:alpha val="74998"/>
                  </a:srgbClr>
                </a:outerShdw>
              </a:effectLst>
              <a:latin typeface="Georgia" panose="02040502050405020303" pitchFamily="18" charset="0"/>
            </a:endParaRPr>
          </a:p>
        </p:txBody>
      </p:sp>
      <p:sp>
        <p:nvSpPr>
          <p:cNvPr id="2" name="TextBox 1">
            <a:extLst>
              <a:ext uri="{FF2B5EF4-FFF2-40B4-BE49-F238E27FC236}">
                <a16:creationId xmlns:a16="http://schemas.microsoft.com/office/drawing/2014/main" id="{857DCB39-00F3-4190-8C0B-F43EF5AE3319}"/>
              </a:ext>
            </a:extLst>
          </p:cNvPr>
          <p:cNvSpPr txBox="1"/>
          <p:nvPr/>
        </p:nvSpPr>
        <p:spPr>
          <a:xfrm>
            <a:off x="191069" y="3612341"/>
            <a:ext cx="11723427" cy="2554545"/>
          </a:xfrm>
          <a:prstGeom prst="rect">
            <a:avLst/>
          </a:prstGeom>
          <a:noFill/>
        </p:spPr>
        <p:txBody>
          <a:bodyPr wrap="square" rtlCol="0">
            <a:spAutoFit/>
          </a:bodyPr>
          <a:lstStyle/>
          <a:p>
            <a:r>
              <a:rPr lang="en-US" sz="2000" dirty="0">
                <a:latin typeface="Lucida Bright" panose="02040602050505020304" pitchFamily="18" charset="0"/>
              </a:rPr>
              <a:t>We hope you enjoy choosing and completing some of these tasks.  We are all very sorry to not be celebrating together in our planned Polwhele House Street Party.</a:t>
            </a:r>
          </a:p>
          <a:p>
            <a:endParaRPr lang="en-US" sz="2000" dirty="0">
              <a:latin typeface="Lucida Bright" panose="02040602050505020304" pitchFamily="18" charset="0"/>
            </a:endParaRPr>
          </a:p>
          <a:p>
            <a:r>
              <a:rPr lang="en-US" sz="2000" dirty="0">
                <a:latin typeface="Lucida Bright" panose="02040602050505020304" pitchFamily="18" charset="0"/>
              </a:rPr>
              <a:t>Please email your form tutor or teacher photos of what you do.  We love seeing and sharing your work and creations.</a:t>
            </a:r>
          </a:p>
          <a:p>
            <a:endParaRPr lang="en-US" sz="2000" dirty="0">
              <a:latin typeface="Lucida Bright" panose="02040602050505020304" pitchFamily="18" charset="0"/>
            </a:endParaRPr>
          </a:p>
          <a:p>
            <a:r>
              <a:rPr lang="en-US" sz="2000" dirty="0">
                <a:latin typeface="Lucida Bright" panose="02040602050505020304" pitchFamily="18" charset="0"/>
              </a:rPr>
              <a:t>Mrs Mann, Mrs Topsey-Eaton, Miss Topsey, Mrs Spoors, Mrs Spencer, </a:t>
            </a:r>
            <a:r>
              <a:rPr lang="en-US" sz="2000" dirty="0" err="1">
                <a:latin typeface="Lucida Bright" panose="02040602050505020304" pitchFamily="18" charset="0"/>
              </a:rPr>
              <a:t>Mr</a:t>
            </a:r>
            <a:r>
              <a:rPr lang="en-US" sz="2000" dirty="0">
                <a:latin typeface="Lucida Bright" panose="02040602050505020304" pitchFamily="18" charset="0"/>
              </a:rPr>
              <a:t> Kellas, Mrs Mckeown and Mrs Virr.</a:t>
            </a:r>
            <a:endParaRPr lang="en-GB" sz="2000" dirty="0">
              <a:latin typeface="Lucida Bright" panose="02040602050505020304" pitchFamily="18" charset="0"/>
            </a:endParaRPr>
          </a:p>
        </p:txBody>
      </p:sp>
    </p:spTree>
    <p:extLst>
      <p:ext uri="{BB962C8B-B14F-4D97-AF65-F5344CB8AC3E}">
        <p14:creationId xmlns:p14="http://schemas.microsoft.com/office/powerpoint/2010/main" val="79270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AAC91BA-48E6-4C49-937F-4FA6D75A76DE}"/>
              </a:ext>
            </a:extLst>
          </p:cNvPr>
          <p:cNvGraphicFramePr>
            <a:graphicFrameLocks noGrp="1"/>
          </p:cNvGraphicFramePr>
          <p:nvPr>
            <p:extLst>
              <p:ext uri="{D42A27DB-BD31-4B8C-83A1-F6EECF244321}">
                <p14:modId xmlns:p14="http://schemas.microsoft.com/office/powerpoint/2010/main" val="3578330153"/>
              </p:ext>
            </p:extLst>
          </p:nvPr>
        </p:nvGraphicFramePr>
        <p:xfrm>
          <a:off x="304800" y="265043"/>
          <a:ext cx="11635410" cy="6281532"/>
        </p:xfrm>
        <a:graphic>
          <a:graphicData uri="http://schemas.openxmlformats.org/drawingml/2006/table">
            <a:tbl>
              <a:tblPr firstRow="1" bandRow="1">
                <a:tableStyleId>{74C1A8A3-306A-4EB7-A6B1-4F7E0EB9C5D6}</a:tableStyleId>
              </a:tblPr>
              <a:tblGrid>
                <a:gridCol w="3878470">
                  <a:extLst>
                    <a:ext uri="{9D8B030D-6E8A-4147-A177-3AD203B41FA5}">
                      <a16:colId xmlns:a16="http://schemas.microsoft.com/office/drawing/2014/main" val="3665216875"/>
                    </a:ext>
                  </a:extLst>
                </a:gridCol>
                <a:gridCol w="3878470">
                  <a:extLst>
                    <a:ext uri="{9D8B030D-6E8A-4147-A177-3AD203B41FA5}">
                      <a16:colId xmlns:a16="http://schemas.microsoft.com/office/drawing/2014/main" val="356478049"/>
                    </a:ext>
                  </a:extLst>
                </a:gridCol>
                <a:gridCol w="3878470">
                  <a:extLst>
                    <a:ext uri="{9D8B030D-6E8A-4147-A177-3AD203B41FA5}">
                      <a16:colId xmlns:a16="http://schemas.microsoft.com/office/drawing/2014/main" val="3119698917"/>
                    </a:ext>
                  </a:extLst>
                </a:gridCol>
              </a:tblGrid>
              <a:tr h="1570383">
                <a:tc>
                  <a:txBody>
                    <a:bodyPr/>
                    <a:lstStyle/>
                    <a:p>
                      <a:pPr algn="ctr"/>
                      <a:endParaRPr lang="en-US" dirty="0">
                        <a:solidFill>
                          <a:schemeClr val="tx1"/>
                        </a:solidFill>
                        <a:latin typeface="Georgia" panose="02040502050405020303" pitchFamily="18" charset="0"/>
                      </a:endParaRPr>
                    </a:p>
                    <a:p>
                      <a:pPr algn="ctr"/>
                      <a:r>
                        <a:rPr lang="en-US" dirty="0">
                          <a:solidFill>
                            <a:schemeClr val="tx1"/>
                          </a:solidFill>
                          <a:latin typeface="Georgia" panose="02040502050405020303" pitchFamily="18" charset="0"/>
                        </a:rPr>
                        <a:t>MAKE IT…</a:t>
                      </a:r>
                    </a:p>
                    <a:p>
                      <a:pPr algn="ctr"/>
                      <a:r>
                        <a:rPr lang="en-US" dirty="0">
                          <a:solidFill>
                            <a:schemeClr val="tx1"/>
                          </a:solidFill>
                          <a:latin typeface="Georgia" panose="02040502050405020303" pitchFamily="18" charset="0"/>
                          <a:hlinkClick r:id="rId2" action="ppaction://hlinksldjump"/>
                        </a:rPr>
                        <a:t>Great British Bunting</a:t>
                      </a:r>
                    </a:p>
                    <a:p>
                      <a:pPr algn="ctr"/>
                      <a:r>
                        <a:rPr lang="en-US" dirty="0">
                          <a:solidFill>
                            <a:schemeClr val="tx1"/>
                          </a:solidFill>
                          <a:latin typeface="Georgia" panose="02040502050405020303" pitchFamily="18" charset="0"/>
                          <a:hlinkClick r:id="rId2" action="ppaction://hlinksldjump"/>
                        </a:rPr>
                        <a:t>Challenge</a:t>
                      </a:r>
                      <a:endParaRPr lang="en-US"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dirty="0">
                        <a:solidFill>
                          <a:schemeClr val="tx1"/>
                        </a:solidFill>
                        <a:latin typeface="Georgia" panose="02040502050405020303" pitchFamily="18" charset="0"/>
                      </a:endParaRPr>
                    </a:p>
                    <a:p>
                      <a:pPr algn="ctr"/>
                      <a:r>
                        <a:rPr lang="en-GB" dirty="0">
                          <a:solidFill>
                            <a:schemeClr val="tx1"/>
                          </a:solidFill>
                          <a:latin typeface="Georgia" panose="02040502050405020303" pitchFamily="18" charset="0"/>
                        </a:rPr>
                        <a:t>PLAN IT…</a:t>
                      </a:r>
                    </a:p>
                    <a:p>
                      <a:pPr algn="ctr"/>
                      <a:r>
                        <a:rPr lang="en-GB" dirty="0">
                          <a:solidFill>
                            <a:schemeClr val="tx1"/>
                          </a:solidFill>
                          <a:latin typeface="Georgia" panose="02040502050405020303" pitchFamily="18" charset="0"/>
                          <a:hlinkClick r:id="rId3" action="ppaction://hlinksldjump"/>
                        </a:rPr>
                        <a:t>Plan a Street Party using your Maths skills</a:t>
                      </a:r>
                      <a:endParaRPr lang="en-GB"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Georgia" panose="02040502050405020303" pitchFamily="18" charset="0"/>
                      </a:endParaRPr>
                    </a:p>
                    <a:p>
                      <a:pPr algn="ctr"/>
                      <a:r>
                        <a:rPr lang="en-GB" dirty="0">
                          <a:solidFill>
                            <a:schemeClr val="tx1"/>
                          </a:solidFill>
                          <a:latin typeface="Georgia" panose="02040502050405020303" pitchFamily="18" charset="0"/>
                        </a:rPr>
                        <a:t>BAKE IT…</a:t>
                      </a:r>
                    </a:p>
                    <a:p>
                      <a:pPr algn="ctr"/>
                      <a:r>
                        <a:rPr lang="en-GB" dirty="0">
                          <a:solidFill>
                            <a:schemeClr val="tx1"/>
                          </a:solidFill>
                          <a:latin typeface="Georgia" panose="02040502050405020303" pitchFamily="18" charset="0"/>
                          <a:hlinkClick r:id="rId4" action="ppaction://hlinksldjump"/>
                        </a:rPr>
                        <a:t>Bake a cake and decorate it with VE Day related colours to celebrate.</a:t>
                      </a:r>
                      <a:endParaRPr lang="en-GB"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176435870"/>
                  </a:ext>
                </a:extLst>
              </a:tr>
              <a:tr h="1570383">
                <a:tc>
                  <a:txBody>
                    <a:bodyPr/>
                    <a:lstStyle/>
                    <a:p>
                      <a:pPr algn="ctr"/>
                      <a:endParaRPr lang="en-US" b="1" dirty="0">
                        <a:solidFill>
                          <a:schemeClr val="tx1"/>
                        </a:solidFill>
                        <a:latin typeface="Georgia" panose="02040502050405020303" pitchFamily="18" charset="0"/>
                      </a:endParaRPr>
                    </a:p>
                    <a:p>
                      <a:pPr algn="ctr"/>
                      <a:r>
                        <a:rPr lang="en-US" b="1" dirty="0">
                          <a:solidFill>
                            <a:schemeClr val="tx1"/>
                          </a:solidFill>
                          <a:latin typeface="Georgia" panose="02040502050405020303" pitchFamily="18" charset="0"/>
                        </a:rPr>
                        <a:t>SING</a:t>
                      </a:r>
                      <a:r>
                        <a:rPr lang="en-GB" b="1" dirty="0">
                          <a:solidFill>
                            <a:schemeClr val="tx1"/>
                          </a:solidFill>
                          <a:latin typeface="Georgia" panose="02040502050405020303" pitchFamily="18" charset="0"/>
                        </a:rPr>
                        <a:t> IT…</a:t>
                      </a:r>
                    </a:p>
                    <a:p>
                      <a:pPr algn="ctr"/>
                      <a:r>
                        <a:rPr lang="en-GB" b="1" dirty="0">
                          <a:solidFill>
                            <a:schemeClr val="tx1"/>
                          </a:solidFill>
                          <a:latin typeface="Georgia" panose="02040502050405020303" pitchFamily="18" charset="0"/>
                          <a:hlinkClick r:id="rId5" action="ppaction://hlinksldjump"/>
                        </a:rPr>
                        <a:t>Learn a song from the 1940s</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DANCE IT…</a:t>
                      </a:r>
                    </a:p>
                    <a:p>
                      <a:pPr algn="ctr"/>
                      <a:r>
                        <a:rPr lang="en-GB" b="1" dirty="0">
                          <a:solidFill>
                            <a:schemeClr val="tx1"/>
                          </a:solidFill>
                          <a:latin typeface="Georgia" panose="02040502050405020303" pitchFamily="18" charset="0"/>
                          <a:hlinkClick r:id="rId6" action="ppaction://hlinksldjump"/>
                        </a:rPr>
                        <a:t>Learn to dance the Lindy Bop</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WRITE IT…</a:t>
                      </a:r>
                    </a:p>
                    <a:p>
                      <a:pPr algn="ctr"/>
                      <a:r>
                        <a:rPr lang="en-GB" b="1" dirty="0">
                          <a:solidFill>
                            <a:schemeClr val="tx1"/>
                          </a:solidFill>
                          <a:latin typeface="Georgia" panose="02040502050405020303" pitchFamily="18" charset="0"/>
                          <a:hlinkClick r:id="rId7" action="ppaction://hlinksldjump"/>
                        </a:rPr>
                        <a:t>Write an acrostic poem – Victory in Europe</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98628819"/>
                  </a:ext>
                </a:extLst>
              </a:tr>
              <a:tr h="1570383">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COMMUNICATE IT…</a:t>
                      </a:r>
                    </a:p>
                    <a:p>
                      <a:pPr algn="ctr"/>
                      <a:r>
                        <a:rPr lang="en-GB" b="1" dirty="0">
                          <a:solidFill>
                            <a:schemeClr val="tx1"/>
                          </a:solidFill>
                          <a:latin typeface="Georgia" panose="02040502050405020303" pitchFamily="18" charset="0"/>
                          <a:hlinkClick r:id="rId8" action="ppaction://hlinksldjump"/>
                        </a:rPr>
                        <a:t>Write a radio broadcast telling the world it is time to celebrate</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CREATE IT…</a:t>
                      </a:r>
                    </a:p>
                    <a:p>
                      <a:pPr algn="ctr"/>
                      <a:r>
                        <a:rPr lang="en-GB" b="1" dirty="0">
                          <a:solidFill>
                            <a:schemeClr val="tx1"/>
                          </a:solidFill>
                          <a:latin typeface="Georgia" panose="02040502050405020303" pitchFamily="18" charset="0"/>
                          <a:hlinkClick r:id="rId9" action="ppaction://hlinksldjump"/>
                        </a:rPr>
                        <a:t>Design and create a medal</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EXPRESS 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Georgia" panose="02040502050405020303" pitchFamily="18" charset="0"/>
                          <a:hlinkClick r:id="rId6" action="ppaction://hlinksldjump"/>
                        </a:rPr>
                        <a:t>Write a bunting poem about celebrating VE Day</a:t>
                      </a:r>
                      <a:endParaRPr lang="en-GB" b="1" dirty="0">
                        <a:solidFill>
                          <a:schemeClr val="tx1"/>
                        </a:solidFill>
                        <a:latin typeface="Georgia" panose="02040502050405020303" pitchFamily="18" charset="0"/>
                      </a:endParaRPr>
                    </a:p>
                    <a:p>
                      <a:pPr algn="ctr"/>
                      <a:endParaRPr lang="en-GB"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335487"/>
                  </a:ext>
                </a:extLst>
              </a:tr>
              <a:tr h="1570383">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SOLVE IT…</a:t>
                      </a:r>
                    </a:p>
                    <a:p>
                      <a:pPr algn="ctr"/>
                      <a:r>
                        <a:rPr lang="en-GB" b="1" dirty="0">
                          <a:solidFill>
                            <a:schemeClr val="tx1"/>
                          </a:solidFill>
                          <a:latin typeface="Georgia" panose="02040502050405020303" pitchFamily="18" charset="0"/>
                          <a:hlinkClick r:id="rId10" action="ppaction://hlinksldjump"/>
                        </a:rPr>
                        <a:t>Complete the Codebreaker Task</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PLAY IT…</a:t>
                      </a:r>
                    </a:p>
                    <a:p>
                      <a:pPr algn="ctr"/>
                      <a:r>
                        <a:rPr lang="en-GB" b="1" dirty="0">
                          <a:solidFill>
                            <a:schemeClr val="tx1"/>
                          </a:solidFill>
                          <a:latin typeface="Georgia" panose="02040502050405020303" pitchFamily="18" charset="0"/>
                          <a:hlinkClick r:id="rId11" action="ppaction://hlinksldjump"/>
                        </a:rPr>
                        <a:t>Learn to play Draughts or Backgammon</a:t>
                      </a:r>
                      <a:endParaRPr lang="en-GB" b="1" dirty="0">
                        <a:solidFill>
                          <a:schemeClr val="tx1"/>
                        </a:solidFill>
                        <a:latin typeface="Georgia" panose="02040502050405020303" pitchFamily="18" charset="0"/>
                      </a:endParaRPr>
                    </a:p>
                    <a:p>
                      <a:pPr algn="ctr"/>
                      <a:endParaRPr lang="en-GB"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Georgia" panose="02040502050405020303" pitchFamily="18" charset="0"/>
                      </a:endParaRPr>
                    </a:p>
                    <a:p>
                      <a:pPr algn="ctr"/>
                      <a:r>
                        <a:rPr lang="en-GB" b="1" dirty="0">
                          <a:solidFill>
                            <a:schemeClr val="tx1"/>
                          </a:solidFill>
                          <a:latin typeface="Georgia" panose="02040502050405020303" pitchFamily="18" charset="0"/>
                        </a:rPr>
                        <a:t>CODE IT…</a:t>
                      </a:r>
                    </a:p>
                    <a:p>
                      <a:pPr algn="ctr"/>
                      <a:r>
                        <a:rPr lang="en-GB" b="1" dirty="0">
                          <a:solidFill>
                            <a:schemeClr val="tx1"/>
                          </a:solidFill>
                          <a:latin typeface="Georgia" panose="02040502050405020303" pitchFamily="18" charset="0"/>
                          <a:hlinkClick r:id="rId12" action="ppaction://hlinksldjump"/>
                        </a:rPr>
                        <a:t>Make a Codebreaker</a:t>
                      </a:r>
                      <a:endParaRPr lang="en-GB" b="1" dirty="0">
                        <a:solidFill>
                          <a:schemeClr val="tx1"/>
                        </a:solidFill>
                        <a:latin typeface="Georgia" panose="02040502050405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77571348"/>
                  </a:ext>
                </a:extLst>
              </a:tr>
            </a:tbl>
          </a:graphicData>
        </a:graphic>
      </p:graphicFrame>
    </p:spTree>
    <p:extLst>
      <p:ext uri="{BB962C8B-B14F-4D97-AF65-F5344CB8AC3E}">
        <p14:creationId xmlns:p14="http://schemas.microsoft.com/office/powerpoint/2010/main" val="414503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85FBE5-4735-44B9-8884-7795F671F929}"/>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C41AA12-560E-4042-8C6A-BDBF8459E1C4}"/>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2CEC39A-AD80-4686-B331-50AF7B669A38}"/>
              </a:ext>
            </a:extLst>
          </p:cNvPr>
          <p:cNvSpPr/>
          <p:nvPr/>
        </p:nvSpPr>
        <p:spPr>
          <a:xfrm>
            <a:off x="1232453" y="477079"/>
            <a:ext cx="9952382" cy="954107"/>
          </a:xfrm>
          <a:prstGeom prst="rect">
            <a:avLst/>
          </a:prstGeom>
        </p:spPr>
        <p:txBody>
          <a:bodyPr wrap="square">
            <a:spAutoFit/>
          </a:bodyPr>
          <a:lstStyle/>
          <a:p>
            <a:pPr algn="ctr"/>
            <a:r>
              <a:rPr lang="en-US" sz="2800" u="sng" dirty="0">
                <a:solidFill>
                  <a:schemeClr val="tx1"/>
                </a:solidFill>
                <a:latin typeface="Georgia" panose="02040502050405020303" pitchFamily="18" charset="0"/>
              </a:rPr>
              <a:t>MAKE IT…</a:t>
            </a:r>
          </a:p>
          <a:p>
            <a:pPr algn="ctr"/>
            <a:r>
              <a:rPr lang="en-US" sz="2800" u="sng" dirty="0">
                <a:solidFill>
                  <a:schemeClr val="tx1"/>
                </a:solidFill>
                <a:latin typeface="Georgia" panose="02040502050405020303" pitchFamily="18" charset="0"/>
              </a:rPr>
              <a:t>Great British Bunting Challenge</a:t>
            </a:r>
          </a:p>
        </p:txBody>
      </p:sp>
      <p:sp>
        <p:nvSpPr>
          <p:cNvPr id="6" name="Rectangle 5">
            <a:extLst>
              <a:ext uri="{FF2B5EF4-FFF2-40B4-BE49-F238E27FC236}">
                <a16:creationId xmlns:a16="http://schemas.microsoft.com/office/drawing/2014/main" id="{E0501AB4-51B1-44FD-8015-03BBC12B77D9}"/>
              </a:ext>
            </a:extLst>
          </p:cNvPr>
          <p:cNvSpPr/>
          <p:nvPr/>
        </p:nvSpPr>
        <p:spPr>
          <a:xfrm>
            <a:off x="238539" y="1431186"/>
            <a:ext cx="11714922" cy="4524315"/>
          </a:xfrm>
          <a:prstGeom prst="rect">
            <a:avLst/>
          </a:prstGeom>
        </p:spPr>
        <p:txBody>
          <a:bodyPr wrap="square">
            <a:spAutoFit/>
          </a:bodyPr>
          <a:lstStyle/>
          <a:p>
            <a:r>
              <a:rPr lang="en-US" dirty="0"/>
              <a:t>On Friday 8 May 2020 Britain will be commemorating the 75th anniversary of VE Day when the guns fell silent at the end of war in Europe.</a:t>
            </a:r>
          </a:p>
          <a:p>
            <a:r>
              <a:rPr lang="en-US" dirty="0"/>
              <a:t>Due to the coronavirus restrictions most VE Day 75 events and street parties have had to be cancelled or postponed but we still want you to be able to mark the occasion, share your pride in our country and </a:t>
            </a:r>
            <a:r>
              <a:rPr lang="en-US" dirty="0" err="1"/>
              <a:t>honour</a:t>
            </a:r>
            <a:r>
              <a:rPr lang="en-US" dirty="0"/>
              <a:t> the men and women of WW2.</a:t>
            </a:r>
          </a:p>
          <a:p>
            <a:endParaRPr lang="en-US" dirty="0"/>
          </a:p>
          <a:p>
            <a:r>
              <a:rPr lang="en-US" dirty="0"/>
              <a:t>You can make your own special VE Day 75 ‘Great British Bunting’ to display in your window at home.</a:t>
            </a:r>
          </a:p>
          <a:p>
            <a:r>
              <a:rPr lang="en-US" dirty="0"/>
              <a:t>Press find out more for the instructions you need to get started using any paper, cereal boxes, string, ribbon, sweet wrappers, felt pens, poster paint you have or whatever you can find.</a:t>
            </a:r>
          </a:p>
          <a:p>
            <a:endParaRPr lang="en-US" dirty="0"/>
          </a:p>
          <a:p>
            <a:r>
              <a:rPr lang="en-US" dirty="0"/>
              <a:t>You can decorate your bunting with pictures of whatever inspires you, whether it’s those who fought on the frontline or worked hard on the Homefront, or whether it’s a celebration of enduring peace or your own personal hero.</a:t>
            </a:r>
          </a:p>
          <a:p>
            <a:endParaRPr lang="en-US" dirty="0"/>
          </a:p>
          <a:p>
            <a:r>
              <a:rPr lang="en-US" dirty="0"/>
              <a:t>Hang your bunting with pride over the weekend of Friday 8 May - Sunday 10 May and make sure you share your pictures with us and on social media using the hashtags #</a:t>
            </a:r>
            <a:r>
              <a:rPr lang="en-US" dirty="0" err="1"/>
              <a:t>GreatBritishBunting</a:t>
            </a:r>
            <a:r>
              <a:rPr lang="en-US" dirty="0"/>
              <a:t>, #VEDay75 and #</a:t>
            </a:r>
            <a:r>
              <a:rPr lang="en-US" dirty="0" err="1"/>
              <a:t>BBCMakeaDifference</a:t>
            </a:r>
            <a:r>
              <a:rPr lang="en-US" dirty="0"/>
              <a:t>.</a:t>
            </a:r>
          </a:p>
          <a:p>
            <a:r>
              <a:rPr lang="en-GB" dirty="0">
                <a:hlinkClick r:id="rId2"/>
              </a:rPr>
              <a:t>https://www.bbc.co.uk/programmes/articles/4TrqYDyf4PMdLypxzyTwGDg/great-british-bunting</a:t>
            </a:r>
            <a:endParaRPr lang="en-US" dirty="0"/>
          </a:p>
          <a:p>
            <a:endParaRPr lang="en-US" dirty="0"/>
          </a:p>
        </p:txBody>
      </p:sp>
      <p:sp>
        <p:nvSpPr>
          <p:cNvPr id="15" name="Arrow: Right 14">
            <a:extLst>
              <a:ext uri="{FF2B5EF4-FFF2-40B4-BE49-F238E27FC236}">
                <a16:creationId xmlns:a16="http://schemas.microsoft.com/office/drawing/2014/main" id="{0052537D-71D0-40ED-8A46-ADDFB717DEF2}"/>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3"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Tree>
    <p:extLst>
      <p:ext uri="{BB962C8B-B14F-4D97-AF65-F5344CB8AC3E}">
        <p14:creationId xmlns:p14="http://schemas.microsoft.com/office/powerpoint/2010/main" val="1622782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PLAN</a:t>
            </a:r>
            <a:r>
              <a:rPr lang="en-US" sz="2800" u="sng" dirty="0">
                <a:solidFill>
                  <a:schemeClr val="tx1"/>
                </a:solidFill>
                <a:latin typeface="Georgia" panose="02040502050405020303" pitchFamily="18" charset="0"/>
              </a:rPr>
              <a:t> IT…</a:t>
            </a:r>
          </a:p>
          <a:p>
            <a:pPr algn="ctr"/>
            <a:r>
              <a:rPr lang="en-US" sz="2800" u="sng" dirty="0">
                <a:latin typeface="Georgia" panose="02040502050405020303" pitchFamily="18" charset="0"/>
              </a:rPr>
              <a:t>Plan a Street Party</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3FC52221-1C1C-4B4E-A1C6-67F46349A473}"/>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pic>
        <p:nvPicPr>
          <p:cNvPr id="7" name="Picture 6" descr="A picture containing table, food, cake, plate&#10;&#10;Description automatically generated">
            <a:extLst>
              <a:ext uri="{FF2B5EF4-FFF2-40B4-BE49-F238E27FC236}">
                <a16:creationId xmlns:a16="http://schemas.microsoft.com/office/drawing/2014/main" id="{E6AE1E33-8D75-4AAC-A92E-0DAF667D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09" y="171603"/>
            <a:ext cx="3722739" cy="3257397"/>
          </a:xfrm>
          <a:prstGeom prst="rect">
            <a:avLst/>
          </a:prstGeom>
        </p:spPr>
      </p:pic>
      <p:pic>
        <p:nvPicPr>
          <p:cNvPr id="9" name="Picture 8" descr="A group of people sitting at a table with food&#10;&#10;Description automatically generated">
            <a:extLst>
              <a:ext uri="{FF2B5EF4-FFF2-40B4-BE49-F238E27FC236}">
                <a16:creationId xmlns:a16="http://schemas.microsoft.com/office/drawing/2014/main" id="{BC4BFEBF-0ED5-403F-AF2A-E87F7CC72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329" y="1688864"/>
            <a:ext cx="6106001" cy="4526406"/>
          </a:xfrm>
          <a:prstGeom prst="rect">
            <a:avLst/>
          </a:prstGeom>
        </p:spPr>
      </p:pic>
      <p:sp>
        <p:nvSpPr>
          <p:cNvPr id="10" name="TextBox 9">
            <a:extLst>
              <a:ext uri="{FF2B5EF4-FFF2-40B4-BE49-F238E27FC236}">
                <a16:creationId xmlns:a16="http://schemas.microsoft.com/office/drawing/2014/main" id="{EE302AF0-1744-465B-A022-8017F6B44A21}"/>
              </a:ext>
            </a:extLst>
          </p:cNvPr>
          <p:cNvSpPr txBox="1"/>
          <p:nvPr/>
        </p:nvSpPr>
        <p:spPr>
          <a:xfrm>
            <a:off x="267288" y="3502675"/>
            <a:ext cx="6195216" cy="2585323"/>
          </a:xfrm>
          <a:prstGeom prst="rect">
            <a:avLst/>
          </a:prstGeom>
          <a:noFill/>
        </p:spPr>
        <p:txBody>
          <a:bodyPr wrap="square" rtlCol="0">
            <a:spAutoFit/>
          </a:bodyPr>
          <a:lstStyle/>
          <a:p>
            <a:endParaRPr lang="en-US" dirty="0">
              <a:solidFill>
                <a:srgbClr val="FF0000"/>
              </a:solidFill>
              <a:latin typeface="Lucida Bright" panose="02040602050505020304" pitchFamily="18" charset="0"/>
            </a:endParaRPr>
          </a:p>
          <a:p>
            <a:r>
              <a:rPr lang="en-US" dirty="0">
                <a:solidFill>
                  <a:srgbClr val="FF0000"/>
                </a:solidFill>
                <a:latin typeface="Lucida Bright" panose="02040602050505020304" pitchFamily="18" charset="0"/>
              </a:rPr>
              <a:t>KS1: Create a menu for VE Day.  What foods </a:t>
            </a:r>
          </a:p>
          <a:p>
            <a:r>
              <a:rPr lang="en-US" dirty="0">
                <a:solidFill>
                  <a:srgbClr val="FF0000"/>
                </a:solidFill>
                <a:latin typeface="Lucida Bright" panose="02040602050505020304" pitchFamily="18" charset="0"/>
              </a:rPr>
              <a:t>would you use to celebrate this special event?</a:t>
            </a:r>
          </a:p>
          <a:p>
            <a:endParaRPr lang="en-US" dirty="0">
              <a:solidFill>
                <a:srgbClr val="FF0000"/>
              </a:solidFill>
              <a:latin typeface="Lucida Bright" panose="02040602050505020304" pitchFamily="18" charset="0"/>
            </a:endParaRPr>
          </a:p>
          <a:p>
            <a:endParaRPr lang="en-US" dirty="0">
              <a:latin typeface="Lucida Bright" panose="02040602050505020304" pitchFamily="18" charset="0"/>
            </a:endParaRPr>
          </a:p>
          <a:p>
            <a:r>
              <a:rPr lang="en-US" dirty="0">
                <a:solidFill>
                  <a:srgbClr val="00B0F0"/>
                </a:solidFill>
                <a:latin typeface="Lucida Bright" panose="02040602050505020304" pitchFamily="18" charset="0"/>
              </a:rPr>
              <a:t>KS2: Use the VE Party sheets to plan your menu.</a:t>
            </a:r>
          </a:p>
          <a:p>
            <a:r>
              <a:rPr lang="en-US" dirty="0">
                <a:solidFill>
                  <a:srgbClr val="00B0F0"/>
                </a:solidFill>
                <a:latin typeface="Lucida Bright" panose="02040602050505020304" pitchFamily="18" charset="0"/>
              </a:rPr>
              <a:t>Can you figure out how much it will cost?</a:t>
            </a:r>
          </a:p>
          <a:p>
            <a:endParaRPr lang="en-US" dirty="0">
              <a:solidFill>
                <a:srgbClr val="00B0F0"/>
              </a:solidFill>
              <a:latin typeface="Lucida Bright" panose="02040602050505020304" pitchFamily="18" charset="0"/>
            </a:endParaRPr>
          </a:p>
          <a:p>
            <a:endParaRPr lang="en-US" dirty="0">
              <a:latin typeface="Lucida Bright" panose="02040602050505020304" pitchFamily="18" charset="0"/>
            </a:endParaRPr>
          </a:p>
        </p:txBody>
      </p:sp>
    </p:spTree>
    <p:extLst>
      <p:ext uri="{BB962C8B-B14F-4D97-AF65-F5344CB8AC3E}">
        <p14:creationId xmlns:p14="http://schemas.microsoft.com/office/powerpoint/2010/main" val="865745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solidFill>
                  <a:schemeClr val="tx1"/>
                </a:solidFill>
                <a:latin typeface="Georgia" panose="02040502050405020303" pitchFamily="18" charset="0"/>
              </a:rPr>
              <a:t>BAKE IT…</a:t>
            </a:r>
          </a:p>
          <a:p>
            <a:pPr algn="ctr"/>
            <a:r>
              <a:rPr lang="en-US" sz="2800" u="sng" dirty="0">
                <a:solidFill>
                  <a:schemeClr val="tx1"/>
                </a:solidFill>
                <a:latin typeface="Georgia" panose="02040502050405020303" pitchFamily="18" charset="0"/>
              </a:rPr>
              <a:t>Bake a VE Day celebration </a:t>
            </a:r>
            <a:r>
              <a:rPr lang="en-US" sz="2800" u="sng" dirty="0">
                <a:latin typeface="Georgia" panose="02040502050405020303" pitchFamily="18" charset="0"/>
              </a:rPr>
              <a:t>tea.</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7A8591A7-BDD6-437A-B937-92D3454181F4}"/>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
        <p:nvSpPr>
          <p:cNvPr id="11" name="Arrow: Right 10">
            <a:extLst>
              <a:ext uri="{FF2B5EF4-FFF2-40B4-BE49-F238E27FC236}">
                <a16:creationId xmlns:a16="http://schemas.microsoft.com/office/drawing/2014/main" id="{0942FAEE-1E14-44BC-A0A9-61649FCD3923}"/>
              </a:ext>
            </a:extLst>
          </p:cNvPr>
          <p:cNvSpPr/>
          <p:nvPr/>
        </p:nvSpPr>
        <p:spPr>
          <a:xfrm>
            <a:off x="9467557" y="5542672"/>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8010B8F-384D-40C4-8E92-A4C65D99ABA3}"/>
              </a:ext>
            </a:extLst>
          </p:cNvPr>
          <p:cNvSpPr txBox="1"/>
          <p:nvPr/>
        </p:nvSpPr>
        <p:spPr>
          <a:xfrm>
            <a:off x="9467557" y="5905619"/>
            <a:ext cx="2128095" cy="369332"/>
          </a:xfrm>
          <a:prstGeom prst="rect">
            <a:avLst/>
          </a:prstGeom>
          <a:noFill/>
        </p:spPr>
        <p:txBody>
          <a:bodyPr wrap="square" rtlCol="0">
            <a:spAutoFit/>
          </a:bodyPr>
          <a:lstStyle/>
          <a:p>
            <a:r>
              <a:rPr lang="en-US" dirty="0">
                <a:solidFill>
                  <a:srgbClr val="FF0000"/>
                </a:solidFill>
                <a:hlinkClick r:id="rId3" action="ppaction://hlinksldjump">
                  <a:extLst>
                    <a:ext uri="{A12FA001-AC4F-418D-AE19-62706E023703}">
                      <ahyp:hlinkClr xmlns:ahyp="http://schemas.microsoft.com/office/drawing/2018/hyperlinkcolor" val="tx"/>
                    </a:ext>
                  </a:extLst>
                </a:hlinkClick>
              </a:rPr>
              <a:t>Find out more…</a:t>
            </a:r>
            <a:endParaRPr lang="en-GB" dirty="0">
              <a:solidFill>
                <a:srgbClr val="FF0000"/>
              </a:solidFill>
            </a:endParaRPr>
          </a:p>
        </p:txBody>
      </p:sp>
      <p:sp>
        <p:nvSpPr>
          <p:cNvPr id="13" name="Rectangle 12">
            <a:extLst>
              <a:ext uri="{FF2B5EF4-FFF2-40B4-BE49-F238E27FC236}">
                <a16:creationId xmlns:a16="http://schemas.microsoft.com/office/drawing/2014/main" id="{3181DC1D-4208-4A81-8031-E6D6D0FFF195}"/>
              </a:ext>
            </a:extLst>
          </p:cNvPr>
          <p:cNvSpPr/>
          <p:nvPr/>
        </p:nvSpPr>
        <p:spPr>
          <a:xfrm>
            <a:off x="191193" y="582835"/>
            <a:ext cx="4091602" cy="5216813"/>
          </a:xfrm>
          <a:prstGeom prst="rect">
            <a:avLst/>
          </a:prstGeom>
        </p:spPr>
        <p:txBody>
          <a:bodyPr wrap="square">
            <a:spAutoFit/>
          </a:bodyPr>
          <a:lstStyle/>
          <a:p>
            <a:r>
              <a:rPr lang="en-GB" sz="2400" b="1" dirty="0">
                <a:solidFill>
                  <a:srgbClr val="FF0000"/>
                </a:solidFill>
                <a:latin typeface="Lucida Bright" panose="02040602050505020304" pitchFamily="18" charset="0"/>
              </a:rPr>
              <a:t>VE </a:t>
            </a:r>
            <a:r>
              <a:rPr lang="en-GB" sz="2400" b="1" dirty="0">
                <a:solidFill>
                  <a:srgbClr val="0070C0"/>
                </a:solidFill>
                <a:latin typeface="Lucida Bright" panose="02040602050505020304" pitchFamily="18" charset="0"/>
              </a:rPr>
              <a:t>DAY</a:t>
            </a:r>
            <a:r>
              <a:rPr lang="en-GB" sz="2400" b="1" dirty="0">
                <a:solidFill>
                  <a:srgbClr val="FF0000"/>
                </a:solidFill>
                <a:latin typeface="Lucida Bright" panose="02040602050505020304" pitchFamily="18" charset="0"/>
              </a:rPr>
              <a:t> </a:t>
            </a:r>
          </a:p>
          <a:p>
            <a:r>
              <a:rPr lang="en-GB" sz="2400" b="1" dirty="0">
                <a:solidFill>
                  <a:srgbClr val="FF0000"/>
                </a:solidFill>
                <a:latin typeface="Lucida Bright" panose="02040602050505020304" pitchFamily="18" charset="0"/>
              </a:rPr>
              <a:t>Cupcake </a:t>
            </a:r>
            <a:r>
              <a:rPr lang="en-GB" sz="2400" b="1" dirty="0">
                <a:solidFill>
                  <a:srgbClr val="0070C0"/>
                </a:solidFill>
                <a:latin typeface="Lucida Bright" panose="02040602050505020304" pitchFamily="18" charset="0"/>
              </a:rPr>
              <a:t>Recipe</a:t>
            </a:r>
          </a:p>
          <a:p>
            <a:endParaRPr lang="en-GB" sz="1100" dirty="0">
              <a:latin typeface="Lucida Bright" panose="02040602050505020304" pitchFamily="18" charset="0"/>
            </a:endParaRPr>
          </a:p>
          <a:p>
            <a:r>
              <a:rPr lang="en-GB" sz="1200" b="1" dirty="0">
                <a:latin typeface="Lucida Bright" panose="02040602050505020304" pitchFamily="18" charset="0"/>
              </a:rPr>
              <a:t>Prep Time: </a:t>
            </a:r>
            <a:r>
              <a:rPr lang="en-GB" sz="1200" dirty="0">
                <a:latin typeface="Lucida Bright" panose="02040602050505020304" pitchFamily="18" charset="0"/>
              </a:rPr>
              <a:t>7 minutes </a:t>
            </a:r>
          </a:p>
          <a:p>
            <a:r>
              <a:rPr lang="en-GB" sz="1200" b="1" dirty="0">
                <a:latin typeface="Lucida Bright" panose="02040602050505020304" pitchFamily="18" charset="0"/>
              </a:rPr>
              <a:t>Cook Time: </a:t>
            </a:r>
            <a:r>
              <a:rPr lang="en-GB" sz="1200" dirty="0">
                <a:latin typeface="Lucida Bright" panose="02040602050505020304" pitchFamily="18" charset="0"/>
              </a:rPr>
              <a:t>18 minutes </a:t>
            </a:r>
          </a:p>
          <a:p>
            <a:r>
              <a:rPr lang="en-GB" sz="1200" b="1" dirty="0">
                <a:latin typeface="Lucida Bright" panose="02040602050505020304" pitchFamily="18" charset="0"/>
              </a:rPr>
              <a:t>Additional Time</a:t>
            </a:r>
            <a:r>
              <a:rPr lang="en-GB" sz="1200" dirty="0">
                <a:latin typeface="Lucida Bright" panose="02040602050505020304" pitchFamily="18" charset="0"/>
              </a:rPr>
              <a:t>: 20 minutes </a:t>
            </a:r>
          </a:p>
          <a:p>
            <a:r>
              <a:rPr lang="en-GB" sz="1200" b="1" dirty="0">
                <a:latin typeface="Lucida Bright" panose="02040602050505020304" pitchFamily="18" charset="0"/>
              </a:rPr>
              <a:t>Total Time: </a:t>
            </a:r>
            <a:r>
              <a:rPr lang="en-GB" sz="1200" dirty="0">
                <a:latin typeface="Lucida Bright" panose="02040602050505020304" pitchFamily="18" charset="0"/>
              </a:rPr>
              <a:t>45 minutes </a:t>
            </a:r>
          </a:p>
          <a:p>
            <a:endParaRPr lang="en-GB" sz="1200" dirty="0">
              <a:latin typeface="Lucida Bright" panose="02040602050505020304" pitchFamily="18" charset="0"/>
            </a:endParaRPr>
          </a:p>
          <a:p>
            <a:r>
              <a:rPr lang="en-GB" sz="1200" b="1" dirty="0">
                <a:solidFill>
                  <a:srgbClr val="00B0F0"/>
                </a:solidFill>
                <a:latin typeface="Lucida Bright" panose="02040602050505020304" pitchFamily="18" charset="0"/>
              </a:rPr>
              <a:t>Ingredients</a:t>
            </a:r>
          </a:p>
          <a:p>
            <a:r>
              <a:rPr lang="en-GB" sz="1200" dirty="0">
                <a:solidFill>
                  <a:srgbClr val="00B0F0"/>
                </a:solidFill>
                <a:latin typeface="Lucida Bright" panose="02040602050505020304" pitchFamily="18" charset="0"/>
              </a:rPr>
              <a:t>2 large eggs (room temperature) </a:t>
            </a:r>
          </a:p>
          <a:p>
            <a:r>
              <a:rPr lang="en-GB" sz="1200" dirty="0">
                <a:solidFill>
                  <a:srgbClr val="00B0F0"/>
                </a:solidFill>
                <a:latin typeface="Lucida Bright" panose="02040602050505020304" pitchFamily="18" charset="0"/>
              </a:rPr>
              <a:t>1 cup granulated sugar </a:t>
            </a:r>
          </a:p>
          <a:p>
            <a:r>
              <a:rPr lang="en-GB" sz="1200" dirty="0">
                <a:solidFill>
                  <a:srgbClr val="00B0F0"/>
                </a:solidFill>
                <a:latin typeface="Lucida Bright" panose="02040602050505020304" pitchFamily="18" charset="0"/>
              </a:rPr>
              <a:t>113 grams butter (1/2 cup), room temperature </a:t>
            </a:r>
          </a:p>
          <a:p>
            <a:r>
              <a:rPr lang="en-GB" sz="1200" dirty="0">
                <a:solidFill>
                  <a:srgbClr val="00B0F0"/>
                </a:solidFill>
                <a:latin typeface="Lucida Bright" panose="02040602050505020304" pitchFamily="18" charset="0"/>
              </a:rPr>
              <a:t>1 teaspoon vanilla extract </a:t>
            </a:r>
          </a:p>
          <a:p>
            <a:r>
              <a:rPr lang="en-GB" sz="1200" dirty="0">
                <a:solidFill>
                  <a:srgbClr val="00B0F0"/>
                </a:solidFill>
                <a:latin typeface="Lucida Bright" panose="02040602050505020304" pitchFamily="18" charset="0"/>
              </a:rPr>
              <a:t>1 1/2 cups all-purpose flour </a:t>
            </a:r>
          </a:p>
          <a:p>
            <a:r>
              <a:rPr lang="en-GB" sz="1200" dirty="0">
                <a:solidFill>
                  <a:srgbClr val="00B0F0"/>
                </a:solidFill>
                <a:latin typeface="Lucida Bright" panose="02040602050505020304" pitchFamily="18" charset="0"/>
              </a:rPr>
              <a:t>1 1/2 teaspoons baking powder </a:t>
            </a:r>
          </a:p>
          <a:p>
            <a:r>
              <a:rPr lang="en-GB" sz="1200" dirty="0">
                <a:solidFill>
                  <a:srgbClr val="00B0F0"/>
                </a:solidFill>
                <a:latin typeface="Lucida Bright" panose="02040602050505020304" pitchFamily="18" charset="0"/>
              </a:rPr>
              <a:t>pinch of salt </a:t>
            </a:r>
          </a:p>
          <a:p>
            <a:r>
              <a:rPr lang="en-GB" sz="1200" dirty="0">
                <a:solidFill>
                  <a:srgbClr val="00B0F0"/>
                </a:solidFill>
                <a:latin typeface="Lucida Bright" panose="02040602050505020304" pitchFamily="18" charset="0"/>
              </a:rPr>
              <a:t>1/2 cup milk </a:t>
            </a:r>
          </a:p>
          <a:p>
            <a:endParaRPr lang="en-GB" sz="1200" dirty="0">
              <a:latin typeface="Lucida Bright" panose="02040602050505020304" pitchFamily="18" charset="0"/>
            </a:endParaRPr>
          </a:p>
          <a:p>
            <a:r>
              <a:rPr lang="en-GB" sz="1200" b="1" dirty="0">
                <a:solidFill>
                  <a:srgbClr val="FF0000"/>
                </a:solidFill>
                <a:latin typeface="Lucida Bright" panose="02040602050505020304" pitchFamily="18" charset="0"/>
              </a:rPr>
              <a:t>To decorate </a:t>
            </a:r>
          </a:p>
          <a:p>
            <a:r>
              <a:rPr lang="en-GB" sz="1200" dirty="0">
                <a:solidFill>
                  <a:srgbClr val="FF0000"/>
                </a:solidFill>
                <a:latin typeface="Lucida Bright" panose="02040602050505020304" pitchFamily="18" charset="0"/>
              </a:rPr>
              <a:t>Icing sugar</a:t>
            </a:r>
          </a:p>
          <a:p>
            <a:r>
              <a:rPr lang="en-GB" sz="1200" dirty="0">
                <a:solidFill>
                  <a:srgbClr val="FF0000"/>
                </a:solidFill>
                <a:latin typeface="Lucida Bright" panose="02040602050505020304" pitchFamily="18" charset="0"/>
              </a:rPr>
              <a:t>Softened butter </a:t>
            </a:r>
          </a:p>
          <a:p>
            <a:r>
              <a:rPr lang="en-GB" sz="1200" dirty="0">
                <a:solidFill>
                  <a:srgbClr val="FF0000"/>
                </a:solidFill>
                <a:latin typeface="Lucida Bright" panose="02040602050505020304" pitchFamily="18" charset="0"/>
              </a:rPr>
              <a:t>Red / blue Food colouring  </a:t>
            </a:r>
          </a:p>
          <a:p>
            <a:r>
              <a:rPr lang="en-GB" sz="1200" dirty="0">
                <a:solidFill>
                  <a:srgbClr val="FF0000"/>
                </a:solidFill>
                <a:latin typeface="Lucida Bright" panose="02040602050505020304" pitchFamily="18" charset="0"/>
              </a:rPr>
              <a:t>Optional – strawberries / blueberries / raspberries</a:t>
            </a:r>
          </a:p>
          <a:p>
            <a:r>
              <a:rPr lang="en-GB" sz="1200" dirty="0">
                <a:solidFill>
                  <a:srgbClr val="FF0000"/>
                </a:solidFill>
                <a:latin typeface="Lucida Bright" panose="02040602050505020304" pitchFamily="18" charset="0"/>
              </a:rPr>
              <a:t>Sprinkles  </a:t>
            </a:r>
          </a:p>
          <a:p>
            <a:endParaRPr lang="en-GB" sz="1100" dirty="0"/>
          </a:p>
          <a:p>
            <a:endParaRPr lang="en-GB" sz="1100" dirty="0"/>
          </a:p>
        </p:txBody>
      </p:sp>
      <p:pic>
        <p:nvPicPr>
          <p:cNvPr id="15" name="Picture 14">
            <a:extLst>
              <a:ext uri="{FF2B5EF4-FFF2-40B4-BE49-F238E27FC236}">
                <a16:creationId xmlns:a16="http://schemas.microsoft.com/office/drawing/2014/main" id="{BED55BA0-55F7-484F-9E3B-3464BEFE902A}"/>
              </a:ext>
            </a:extLst>
          </p:cNvPr>
          <p:cNvPicPr>
            <a:picLocks noChangeAspect="1"/>
          </p:cNvPicPr>
          <p:nvPr/>
        </p:nvPicPr>
        <p:blipFill>
          <a:blip r:embed="rId4"/>
          <a:stretch>
            <a:fillRect/>
          </a:stretch>
        </p:blipFill>
        <p:spPr>
          <a:xfrm>
            <a:off x="10099306" y="3104531"/>
            <a:ext cx="1973083" cy="1271542"/>
          </a:xfrm>
          <a:prstGeom prst="rect">
            <a:avLst/>
          </a:prstGeom>
        </p:spPr>
      </p:pic>
      <p:pic>
        <p:nvPicPr>
          <p:cNvPr id="16" name="Picture 15">
            <a:extLst>
              <a:ext uri="{FF2B5EF4-FFF2-40B4-BE49-F238E27FC236}">
                <a16:creationId xmlns:a16="http://schemas.microsoft.com/office/drawing/2014/main" id="{B2C6077B-EA70-47DD-99E6-63CBC6371C0B}"/>
              </a:ext>
            </a:extLst>
          </p:cNvPr>
          <p:cNvPicPr>
            <a:picLocks noChangeAspect="1"/>
          </p:cNvPicPr>
          <p:nvPr/>
        </p:nvPicPr>
        <p:blipFill>
          <a:blip r:embed="rId5"/>
          <a:stretch>
            <a:fillRect/>
          </a:stretch>
        </p:blipFill>
        <p:spPr>
          <a:xfrm>
            <a:off x="10141821" y="519271"/>
            <a:ext cx="1900505" cy="1083288"/>
          </a:xfrm>
          <a:prstGeom prst="rect">
            <a:avLst/>
          </a:prstGeom>
        </p:spPr>
      </p:pic>
      <p:pic>
        <p:nvPicPr>
          <p:cNvPr id="17" name="Picture 16">
            <a:extLst>
              <a:ext uri="{FF2B5EF4-FFF2-40B4-BE49-F238E27FC236}">
                <a16:creationId xmlns:a16="http://schemas.microsoft.com/office/drawing/2014/main" id="{DFBFAE38-FAF8-4829-83AC-6F2FD52D897B}"/>
              </a:ext>
            </a:extLst>
          </p:cNvPr>
          <p:cNvPicPr>
            <a:picLocks noChangeAspect="1"/>
          </p:cNvPicPr>
          <p:nvPr/>
        </p:nvPicPr>
        <p:blipFill>
          <a:blip r:embed="rId6"/>
          <a:stretch>
            <a:fillRect/>
          </a:stretch>
        </p:blipFill>
        <p:spPr>
          <a:xfrm>
            <a:off x="10080268" y="4446962"/>
            <a:ext cx="1992122" cy="1115588"/>
          </a:xfrm>
          <a:prstGeom prst="rect">
            <a:avLst/>
          </a:prstGeom>
        </p:spPr>
      </p:pic>
      <p:pic>
        <p:nvPicPr>
          <p:cNvPr id="18" name="Picture 17">
            <a:extLst>
              <a:ext uri="{FF2B5EF4-FFF2-40B4-BE49-F238E27FC236}">
                <a16:creationId xmlns:a16="http://schemas.microsoft.com/office/drawing/2014/main" id="{FC9FF784-6195-4E86-861C-C75CFAD7A60B}"/>
              </a:ext>
            </a:extLst>
          </p:cNvPr>
          <p:cNvPicPr>
            <a:picLocks noChangeAspect="1"/>
          </p:cNvPicPr>
          <p:nvPr/>
        </p:nvPicPr>
        <p:blipFill>
          <a:blip r:embed="rId7"/>
          <a:stretch>
            <a:fillRect/>
          </a:stretch>
        </p:blipFill>
        <p:spPr>
          <a:xfrm>
            <a:off x="10122776" y="1729787"/>
            <a:ext cx="1949613" cy="1303855"/>
          </a:xfrm>
          <a:prstGeom prst="rect">
            <a:avLst/>
          </a:prstGeom>
        </p:spPr>
      </p:pic>
      <p:pic>
        <p:nvPicPr>
          <p:cNvPr id="19" name="Picture 18">
            <a:extLst>
              <a:ext uri="{FF2B5EF4-FFF2-40B4-BE49-F238E27FC236}">
                <a16:creationId xmlns:a16="http://schemas.microsoft.com/office/drawing/2014/main" id="{DCEA73D6-E090-464D-9ED3-54150B68443B}"/>
              </a:ext>
            </a:extLst>
          </p:cNvPr>
          <p:cNvPicPr>
            <a:picLocks noChangeAspect="1"/>
          </p:cNvPicPr>
          <p:nvPr/>
        </p:nvPicPr>
        <p:blipFill rotWithShape="1">
          <a:blip r:embed="rId8"/>
          <a:srcRect l="25120" r="27120"/>
          <a:stretch/>
        </p:blipFill>
        <p:spPr>
          <a:xfrm>
            <a:off x="2789905" y="3462854"/>
            <a:ext cx="1010441" cy="1391261"/>
          </a:xfrm>
          <a:prstGeom prst="rect">
            <a:avLst/>
          </a:prstGeom>
        </p:spPr>
      </p:pic>
      <p:sp>
        <p:nvSpPr>
          <p:cNvPr id="4" name="Rectangle 3">
            <a:extLst>
              <a:ext uri="{FF2B5EF4-FFF2-40B4-BE49-F238E27FC236}">
                <a16:creationId xmlns:a16="http://schemas.microsoft.com/office/drawing/2014/main" id="{DB9E9C23-894B-41FB-AA33-EB6D6D80BA87}"/>
              </a:ext>
            </a:extLst>
          </p:cNvPr>
          <p:cNvSpPr/>
          <p:nvPr/>
        </p:nvSpPr>
        <p:spPr>
          <a:xfrm>
            <a:off x="4136571" y="1420300"/>
            <a:ext cx="5943697" cy="3970318"/>
          </a:xfrm>
          <a:prstGeom prst="rect">
            <a:avLst/>
          </a:prstGeom>
        </p:spPr>
        <p:txBody>
          <a:bodyPr wrap="square">
            <a:spAutoFit/>
          </a:bodyPr>
          <a:lstStyle/>
          <a:p>
            <a:r>
              <a:rPr lang="en-GB" sz="1400" b="1" dirty="0">
                <a:latin typeface="Lucida Bright" panose="02040602050505020304" pitchFamily="18" charset="0"/>
              </a:rPr>
              <a:t>Instructions</a:t>
            </a:r>
          </a:p>
          <a:p>
            <a:r>
              <a:rPr lang="en-GB" sz="1400" dirty="0">
                <a:latin typeface="Lucida Bright" panose="02040602050505020304" pitchFamily="18" charset="0"/>
              </a:rPr>
              <a:t>Line a muffin pan with cupcake liners and preheat oven to 350 degrees F.</a:t>
            </a:r>
          </a:p>
          <a:p>
            <a:endParaRPr lang="en-GB" sz="1400" dirty="0">
              <a:latin typeface="Lucida Bright" panose="02040602050505020304" pitchFamily="18" charset="0"/>
            </a:endParaRPr>
          </a:p>
          <a:p>
            <a:r>
              <a:rPr lang="en-GB" sz="1400" dirty="0">
                <a:latin typeface="Lucida Bright" panose="02040602050505020304" pitchFamily="18" charset="0"/>
              </a:rPr>
              <a:t>Using an electric mixer, beat together eggs and granulated sugar. Once combined, add softened butter and vanilla. Mix until creamy.</a:t>
            </a:r>
          </a:p>
          <a:p>
            <a:endParaRPr lang="en-GB" sz="1400" dirty="0">
              <a:latin typeface="Lucida Bright" panose="02040602050505020304" pitchFamily="18" charset="0"/>
            </a:endParaRPr>
          </a:p>
          <a:p>
            <a:r>
              <a:rPr lang="en-GB" sz="1400" dirty="0">
                <a:latin typeface="Lucida Bright" panose="02040602050505020304" pitchFamily="18" charset="0"/>
              </a:rPr>
              <a:t>In a small bowl, sift together flour, baking powder, and salt.</a:t>
            </a:r>
          </a:p>
          <a:p>
            <a:r>
              <a:rPr lang="en-GB" sz="1400" dirty="0">
                <a:latin typeface="Lucida Bright" panose="02040602050505020304" pitchFamily="18" charset="0"/>
              </a:rPr>
              <a:t>Alternating with the milk, add dry ingredients to egg and sugar mixture in three equal increments. Mix well.</a:t>
            </a:r>
          </a:p>
          <a:p>
            <a:endParaRPr lang="en-GB" sz="1400" dirty="0">
              <a:latin typeface="Lucida Bright" panose="02040602050505020304" pitchFamily="18" charset="0"/>
            </a:endParaRPr>
          </a:p>
          <a:p>
            <a:r>
              <a:rPr lang="en-GB" sz="1400" dirty="0">
                <a:latin typeface="Lucida Bright" panose="02040602050505020304" pitchFamily="18" charset="0"/>
              </a:rPr>
              <a:t>Scoop cupcake batter into the lined muffin pan, filling each cavity about 2/3rds of the way. Bake for 17-20 minutes or until a toothpick comes out clean when poked through the centre.</a:t>
            </a:r>
          </a:p>
          <a:p>
            <a:endParaRPr lang="en-GB" sz="1400" dirty="0">
              <a:latin typeface="Lucida Bright" panose="02040602050505020304" pitchFamily="18" charset="0"/>
            </a:endParaRPr>
          </a:p>
          <a:p>
            <a:r>
              <a:rPr lang="en-GB" sz="1400" dirty="0">
                <a:latin typeface="Lucida Bright" panose="02040602050505020304" pitchFamily="18" charset="0"/>
              </a:rPr>
              <a:t>Remove your tasty, vanilla cupcakes from the oven and let sit for about 2 minutes. Remove each cake from the pan and cool completely on a wire rack.</a:t>
            </a:r>
          </a:p>
        </p:txBody>
      </p:sp>
      <p:sp>
        <p:nvSpPr>
          <p:cNvPr id="7" name="TextBox 6">
            <a:extLst>
              <a:ext uri="{FF2B5EF4-FFF2-40B4-BE49-F238E27FC236}">
                <a16:creationId xmlns:a16="http://schemas.microsoft.com/office/drawing/2014/main" id="{E1E3C5BB-18A5-4A94-9CBD-584533D82CF8}"/>
              </a:ext>
            </a:extLst>
          </p:cNvPr>
          <p:cNvSpPr txBox="1"/>
          <p:nvPr/>
        </p:nvSpPr>
        <p:spPr>
          <a:xfrm>
            <a:off x="2789905" y="5494683"/>
            <a:ext cx="6456442" cy="954107"/>
          </a:xfrm>
          <a:prstGeom prst="rect">
            <a:avLst/>
          </a:prstGeom>
          <a:noFill/>
        </p:spPr>
        <p:txBody>
          <a:bodyPr wrap="square" rtlCol="0">
            <a:spAutoFit/>
          </a:bodyPr>
          <a:lstStyle/>
          <a:p>
            <a:r>
              <a:rPr lang="en-GB" sz="1400" dirty="0">
                <a:latin typeface="Lucida Bright" panose="02040602050505020304" pitchFamily="18" charset="0"/>
              </a:rPr>
              <a:t>NOTE: if making mini cupcakes, please reduce the baking time to 12-15 minutes. </a:t>
            </a:r>
          </a:p>
          <a:p>
            <a:r>
              <a:rPr lang="en-GB" sz="1400" dirty="0">
                <a:latin typeface="Lucida Bright" panose="02040602050505020304" pitchFamily="18" charset="0"/>
              </a:rPr>
              <a:t>You can now Decorate them with Blue, White and Red icing – what designs will you come up with ? </a:t>
            </a:r>
            <a:endParaRPr lang="en-GB" sz="1600" dirty="0">
              <a:latin typeface="Lucida Bright" panose="02040602050505020304" pitchFamily="18" charset="0"/>
            </a:endParaRPr>
          </a:p>
        </p:txBody>
      </p:sp>
    </p:spTree>
    <p:extLst>
      <p:ext uri="{BB962C8B-B14F-4D97-AF65-F5344CB8AC3E}">
        <p14:creationId xmlns:p14="http://schemas.microsoft.com/office/powerpoint/2010/main" val="370583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solidFill>
                  <a:schemeClr val="tx1"/>
                </a:solidFill>
                <a:latin typeface="Georgia" panose="02040502050405020303" pitchFamily="18" charset="0"/>
              </a:rPr>
              <a:t>BAKE IT…</a:t>
            </a:r>
          </a:p>
          <a:p>
            <a:pPr algn="ctr"/>
            <a:r>
              <a:rPr lang="en-US" sz="2800" u="sng" dirty="0">
                <a:solidFill>
                  <a:schemeClr val="tx1"/>
                </a:solidFill>
                <a:latin typeface="Georgia" panose="02040502050405020303" pitchFamily="18" charset="0"/>
              </a:rPr>
              <a:t>Bake a VE Day celebration </a:t>
            </a:r>
            <a:r>
              <a:rPr lang="en-US" sz="2800" u="sng" dirty="0">
                <a:latin typeface="Georgia" panose="02040502050405020303" pitchFamily="18" charset="0"/>
              </a:rPr>
              <a:t>tea.</a:t>
            </a:r>
            <a:endParaRPr lang="en-US" sz="2800" u="sng" dirty="0">
              <a:solidFill>
                <a:schemeClr val="tx1"/>
              </a:solidFill>
              <a:latin typeface="Georgia" panose="02040502050405020303" pitchFamily="18" charset="0"/>
            </a:endParaRPr>
          </a:p>
        </p:txBody>
      </p:sp>
      <p:sp>
        <p:nvSpPr>
          <p:cNvPr id="6" name="Arrow: Right 5">
            <a:extLst>
              <a:ext uri="{FF2B5EF4-FFF2-40B4-BE49-F238E27FC236}">
                <a16:creationId xmlns:a16="http://schemas.microsoft.com/office/drawing/2014/main" id="{7A8591A7-BDD6-437A-B937-92D3454181F4}"/>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2"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
        <p:nvSpPr>
          <p:cNvPr id="11" name="Arrow: Right 10">
            <a:extLst>
              <a:ext uri="{FF2B5EF4-FFF2-40B4-BE49-F238E27FC236}">
                <a16:creationId xmlns:a16="http://schemas.microsoft.com/office/drawing/2014/main" id="{0942FAEE-1E14-44BC-A0A9-61649FCD3923}"/>
              </a:ext>
            </a:extLst>
          </p:cNvPr>
          <p:cNvSpPr/>
          <p:nvPr/>
        </p:nvSpPr>
        <p:spPr>
          <a:xfrm>
            <a:off x="9467557" y="5542672"/>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8010B8F-384D-40C4-8E92-A4C65D99ABA3}"/>
              </a:ext>
            </a:extLst>
          </p:cNvPr>
          <p:cNvSpPr txBox="1"/>
          <p:nvPr/>
        </p:nvSpPr>
        <p:spPr>
          <a:xfrm>
            <a:off x="9467557" y="5844209"/>
            <a:ext cx="2128095" cy="369332"/>
          </a:xfrm>
          <a:prstGeom prst="rect">
            <a:avLst/>
          </a:prstGeom>
          <a:noFill/>
        </p:spPr>
        <p:txBody>
          <a:bodyPr wrap="square" rtlCol="0">
            <a:spAutoFit/>
          </a:bodyPr>
          <a:lstStyle/>
          <a:p>
            <a:r>
              <a:rPr lang="en-US" dirty="0">
                <a:solidFill>
                  <a:srgbClr val="FF0000"/>
                </a:solidFill>
                <a:hlinkClick r:id="rId3" action="ppaction://hlinksldjump">
                  <a:extLst>
                    <a:ext uri="{A12FA001-AC4F-418D-AE19-62706E023703}">
                      <ahyp:hlinkClr xmlns:ahyp="http://schemas.microsoft.com/office/drawing/2018/hyperlinkcolor" val="tx"/>
                    </a:ext>
                  </a:extLst>
                </a:hlinkClick>
              </a:rPr>
              <a:t>Find out more…</a:t>
            </a:r>
            <a:endParaRPr lang="en-GB" dirty="0">
              <a:solidFill>
                <a:srgbClr val="FF0000"/>
              </a:solidFill>
            </a:endParaRPr>
          </a:p>
        </p:txBody>
      </p:sp>
      <p:sp>
        <p:nvSpPr>
          <p:cNvPr id="20" name="TextBox 19">
            <a:extLst>
              <a:ext uri="{FF2B5EF4-FFF2-40B4-BE49-F238E27FC236}">
                <a16:creationId xmlns:a16="http://schemas.microsoft.com/office/drawing/2014/main" id="{7AE49A8F-1E64-4F99-8BF9-A4B5836E0AF2}"/>
              </a:ext>
            </a:extLst>
          </p:cNvPr>
          <p:cNvSpPr txBox="1"/>
          <p:nvPr/>
        </p:nvSpPr>
        <p:spPr>
          <a:xfrm>
            <a:off x="8545547" y="710189"/>
            <a:ext cx="3336545" cy="1657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rgbClr val="00B0F0"/>
                </a:solidFill>
                <a:latin typeface="+mj-lt"/>
                <a:ea typeface="+mj-ea"/>
                <a:cs typeface="+mj-cs"/>
              </a:rPr>
              <a:t>Why don’t you make a plate of High Tea sandwiches ?  </a:t>
            </a:r>
          </a:p>
          <a:p>
            <a:pPr>
              <a:lnSpc>
                <a:spcPct val="90000"/>
              </a:lnSpc>
              <a:spcBef>
                <a:spcPct val="0"/>
              </a:spcBef>
              <a:spcAft>
                <a:spcPts val="600"/>
              </a:spcAft>
            </a:pPr>
            <a:endParaRPr lang="en-US" sz="2800" kern="1200" dirty="0">
              <a:solidFill>
                <a:schemeClr val="tx1"/>
              </a:solidFill>
              <a:latin typeface="+mj-lt"/>
              <a:ea typeface="+mj-ea"/>
              <a:cs typeface="+mj-cs"/>
            </a:endParaRPr>
          </a:p>
        </p:txBody>
      </p:sp>
      <p:pic>
        <p:nvPicPr>
          <p:cNvPr id="21" name="Picture 20">
            <a:extLst>
              <a:ext uri="{FF2B5EF4-FFF2-40B4-BE49-F238E27FC236}">
                <a16:creationId xmlns:a16="http://schemas.microsoft.com/office/drawing/2014/main" id="{5AC6C151-ACA6-4852-8355-297AE792AD42}"/>
              </a:ext>
            </a:extLst>
          </p:cNvPr>
          <p:cNvPicPr>
            <a:picLocks noChangeAspect="1"/>
          </p:cNvPicPr>
          <p:nvPr/>
        </p:nvPicPr>
        <p:blipFill rotWithShape="1">
          <a:blip r:embed="rId4"/>
          <a:srcRect l="28307" t="33536" r="5542" b="-3519"/>
          <a:stretch/>
        </p:blipFill>
        <p:spPr>
          <a:xfrm>
            <a:off x="318354" y="1058332"/>
            <a:ext cx="3109651" cy="2130041"/>
          </a:xfrm>
          <a:prstGeom prst="rect">
            <a:avLst/>
          </a:prstGeom>
        </p:spPr>
      </p:pic>
      <p:pic>
        <p:nvPicPr>
          <p:cNvPr id="23" name="Picture 22">
            <a:extLst>
              <a:ext uri="{FF2B5EF4-FFF2-40B4-BE49-F238E27FC236}">
                <a16:creationId xmlns:a16="http://schemas.microsoft.com/office/drawing/2014/main" id="{23A9BCC4-D6F2-483A-819E-DE89433CEF61}"/>
              </a:ext>
            </a:extLst>
          </p:cNvPr>
          <p:cNvPicPr>
            <a:picLocks noChangeAspect="1"/>
          </p:cNvPicPr>
          <p:nvPr/>
        </p:nvPicPr>
        <p:blipFill rotWithShape="1">
          <a:blip r:embed="rId5"/>
          <a:srcRect l="15344" r="833" b="5"/>
          <a:stretch/>
        </p:blipFill>
        <p:spPr>
          <a:xfrm>
            <a:off x="3898368" y="2687128"/>
            <a:ext cx="2339374" cy="1855823"/>
          </a:xfrm>
          <a:prstGeom prst="rect">
            <a:avLst/>
          </a:prstGeom>
        </p:spPr>
      </p:pic>
      <p:pic>
        <p:nvPicPr>
          <p:cNvPr id="24" name="Picture 23">
            <a:extLst>
              <a:ext uri="{FF2B5EF4-FFF2-40B4-BE49-F238E27FC236}">
                <a16:creationId xmlns:a16="http://schemas.microsoft.com/office/drawing/2014/main" id="{30D8C0E7-E06F-4CDC-8B4F-51069AA3B109}"/>
              </a:ext>
            </a:extLst>
          </p:cNvPr>
          <p:cNvPicPr>
            <a:picLocks noChangeAspect="1"/>
          </p:cNvPicPr>
          <p:nvPr/>
        </p:nvPicPr>
        <p:blipFill rotWithShape="1">
          <a:blip r:embed="rId6"/>
          <a:srcRect r="1228" b="-3"/>
          <a:stretch/>
        </p:blipFill>
        <p:spPr>
          <a:xfrm>
            <a:off x="392591" y="3398744"/>
            <a:ext cx="2462883" cy="1951237"/>
          </a:xfrm>
          <a:prstGeom prst="rect">
            <a:avLst/>
          </a:prstGeom>
        </p:spPr>
      </p:pic>
      <p:pic>
        <p:nvPicPr>
          <p:cNvPr id="22" name="Picture 21">
            <a:extLst>
              <a:ext uri="{FF2B5EF4-FFF2-40B4-BE49-F238E27FC236}">
                <a16:creationId xmlns:a16="http://schemas.microsoft.com/office/drawing/2014/main" id="{48FE4B5C-ACD3-4407-83D1-B3B2973D323A}"/>
              </a:ext>
            </a:extLst>
          </p:cNvPr>
          <p:cNvPicPr>
            <a:picLocks noChangeAspect="1"/>
          </p:cNvPicPr>
          <p:nvPr/>
        </p:nvPicPr>
        <p:blipFill rotWithShape="1">
          <a:blip r:embed="rId7"/>
          <a:srcRect t="9167" r="3" b="32964"/>
          <a:stretch/>
        </p:blipFill>
        <p:spPr>
          <a:xfrm>
            <a:off x="5791488" y="1546648"/>
            <a:ext cx="1983914" cy="1530811"/>
          </a:xfrm>
          <a:prstGeom prst="rect">
            <a:avLst/>
          </a:prstGeom>
        </p:spPr>
      </p:pic>
      <p:pic>
        <p:nvPicPr>
          <p:cNvPr id="25" name="Picture 24">
            <a:extLst>
              <a:ext uri="{FF2B5EF4-FFF2-40B4-BE49-F238E27FC236}">
                <a16:creationId xmlns:a16="http://schemas.microsoft.com/office/drawing/2014/main" id="{5D027339-3710-4DB4-9A44-B524F62FAF7F}"/>
              </a:ext>
            </a:extLst>
          </p:cNvPr>
          <p:cNvPicPr>
            <a:picLocks noChangeAspect="1"/>
          </p:cNvPicPr>
          <p:nvPr/>
        </p:nvPicPr>
        <p:blipFill rotWithShape="1">
          <a:blip r:embed="rId8"/>
          <a:srcRect t="26650"/>
          <a:stretch/>
        </p:blipFill>
        <p:spPr>
          <a:xfrm>
            <a:off x="3068973" y="4723733"/>
            <a:ext cx="3832661" cy="1869486"/>
          </a:xfrm>
          <a:prstGeom prst="rect">
            <a:avLst/>
          </a:prstGeom>
        </p:spPr>
      </p:pic>
      <p:sp>
        <p:nvSpPr>
          <p:cNvPr id="26" name="TextBox 25">
            <a:extLst>
              <a:ext uri="{FF2B5EF4-FFF2-40B4-BE49-F238E27FC236}">
                <a16:creationId xmlns:a16="http://schemas.microsoft.com/office/drawing/2014/main" id="{D64A8356-CB92-4954-81F1-A27F2576A5DF}"/>
              </a:ext>
            </a:extLst>
          </p:cNvPr>
          <p:cNvSpPr txBox="1"/>
          <p:nvPr/>
        </p:nvSpPr>
        <p:spPr>
          <a:xfrm>
            <a:off x="8720919" y="2296045"/>
            <a:ext cx="3336546" cy="3902472"/>
          </a:xfrm>
          <a:prstGeom prst="rect">
            <a:avLst/>
          </a:prstGeom>
        </p:spPr>
        <p:txBody>
          <a:bodyPr vert="horz" lIns="91440" tIns="45720" rIns="91440" bIns="45720" rtlCol="0">
            <a:normAutofit/>
          </a:bodyPr>
          <a:lstStyle/>
          <a:p>
            <a:pPr algn="ctr">
              <a:lnSpc>
                <a:spcPct val="90000"/>
              </a:lnSpc>
              <a:spcAft>
                <a:spcPts val="600"/>
              </a:spcAft>
            </a:pPr>
            <a:r>
              <a:rPr lang="en-US" sz="2400" b="1" dirty="0">
                <a:solidFill>
                  <a:srgbClr val="FF0000"/>
                </a:solidFill>
              </a:rPr>
              <a:t>What </a:t>
            </a:r>
            <a:r>
              <a:rPr lang="en-US" sz="2400" b="1" dirty="0" err="1">
                <a:solidFill>
                  <a:srgbClr val="FF0000"/>
                </a:solidFill>
              </a:rPr>
              <a:t>flavours</a:t>
            </a:r>
            <a:r>
              <a:rPr lang="en-US" sz="2400" b="1" dirty="0">
                <a:solidFill>
                  <a:srgbClr val="FF0000"/>
                </a:solidFill>
              </a:rPr>
              <a:t> will you choose ? </a:t>
            </a:r>
          </a:p>
          <a:p>
            <a:pPr indent="-228600">
              <a:lnSpc>
                <a:spcPct val="90000"/>
              </a:lnSpc>
              <a:spcAft>
                <a:spcPts val="600"/>
              </a:spcAft>
              <a:buFont typeface="Arial" panose="020B0604020202020204" pitchFamily="34" charset="0"/>
              <a:buChar char="•"/>
            </a:pPr>
            <a:endParaRPr lang="en-US" sz="2400" dirty="0">
              <a:solidFill>
                <a:srgbClr val="FF0000"/>
              </a:solidFill>
            </a:endParaRPr>
          </a:p>
          <a:p>
            <a:pPr indent="-228600">
              <a:lnSpc>
                <a:spcPct val="90000"/>
              </a:lnSpc>
              <a:spcAft>
                <a:spcPts val="600"/>
              </a:spcAft>
              <a:buFont typeface="Arial" panose="020B0604020202020204" pitchFamily="34" charset="0"/>
              <a:buChar char="•"/>
            </a:pPr>
            <a:r>
              <a:rPr lang="en-US" sz="2400" b="1" dirty="0">
                <a:solidFill>
                  <a:srgbClr val="FF0000"/>
                </a:solidFill>
              </a:rPr>
              <a:t>Cucumber and cream cheese </a:t>
            </a:r>
          </a:p>
          <a:p>
            <a:pPr indent="-228600">
              <a:lnSpc>
                <a:spcPct val="90000"/>
              </a:lnSpc>
              <a:spcAft>
                <a:spcPts val="600"/>
              </a:spcAft>
              <a:buFont typeface="Arial" panose="020B0604020202020204" pitchFamily="34" charset="0"/>
              <a:buChar char="•"/>
            </a:pPr>
            <a:r>
              <a:rPr lang="en-US" sz="2400" b="1" dirty="0">
                <a:solidFill>
                  <a:srgbClr val="FF0000"/>
                </a:solidFill>
              </a:rPr>
              <a:t>Chopped egg and cress </a:t>
            </a:r>
          </a:p>
          <a:p>
            <a:pPr indent="-228600">
              <a:lnSpc>
                <a:spcPct val="90000"/>
              </a:lnSpc>
              <a:spcAft>
                <a:spcPts val="600"/>
              </a:spcAft>
              <a:buFont typeface="Arial" panose="020B0604020202020204" pitchFamily="34" charset="0"/>
              <a:buChar char="•"/>
            </a:pPr>
            <a:r>
              <a:rPr lang="en-US" sz="2400" b="1" dirty="0">
                <a:solidFill>
                  <a:srgbClr val="FF0000"/>
                </a:solidFill>
              </a:rPr>
              <a:t>Corned beef and tomato </a:t>
            </a:r>
          </a:p>
          <a:p>
            <a:pPr indent="-228600">
              <a:lnSpc>
                <a:spcPct val="90000"/>
              </a:lnSpc>
              <a:spcAft>
                <a:spcPts val="600"/>
              </a:spcAft>
              <a:buFont typeface="Arial" panose="020B0604020202020204" pitchFamily="34" charset="0"/>
              <a:buChar char="•"/>
            </a:pPr>
            <a:r>
              <a:rPr lang="en-US" sz="2400" b="1" dirty="0">
                <a:solidFill>
                  <a:srgbClr val="FF0000"/>
                </a:solidFill>
              </a:rPr>
              <a:t>Cheese and pickle </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79688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E3DCF54-3FED-469F-84AD-3D4F12DB0F83}"/>
              </a:ext>
            </a:extLst>
          </p:cNvPr>
          <p:cNvPicPr>
            <a:picLocks noChangeAspect="1"/>
          </p:cNvPicPr>
          <p:nvPr/>
        </p:nvPicPr>
        <p:blipFill rotWithShape="1">
          <a:blip r:embed="rId2"/>
          <a:srcRect l="16525" r="5469"/>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5" name="Rectangle 4">
            <a:extLst>
              <a:ext uri="{FF2B5EF4-FFF2-40B4-BE49-F238E27FC236}">
                <a16:creationId xmlns:a16="http://schemas.microsoft.com/office/drawing/2014/main" id="{B2C80E8C-1E02-4081-9B00-A5F6C4591287}"/>
              </a:ext>
            </a:extLst>
          </p:cNvPr>
          <p:cNvSpPr/>
          <p:nvPr/>
        </p:nvSpPr>
        <p:spPr>
          <a:xfrm>
            <a:off x="2332502" y="3770595"/>
            <a:ext cx="9952382" cy="954107"/>
          </a:xfrm>
          <a:prstGeom prst="rect">
            <a:avLst/>
          </a:prstGeom>
        </p:spPr>
        <p:txBody>
          <a:bodyPr wrap="square">
            <a:spAutoFit/>
          </a:bodyPr>
          <a:lstStyle/>
          <a:p>
            <a:pPr algn="ctr"/>
            <a:r>
              <a:rPr lang="en-US" sz="2800" u="sng" dirty="0">
                <a:solidFill>
                  <a:schemeClr val="tx1"/>
                </a:solidFill>
                <a:latin typeface="Georgia" panose="02040502050405020303" pitchFamily="18" charset="0"/>
              </a:rPr>
              <a:t>BAKE IT…</a:t>
            </a:r>
          </a:p>
          <a:p>
            <a:pPr algn="ctr"/>
            <a:r>
              <a:rPr lang="en-US" sz="2800" u="sng" dirty="0">
                <a:solidFill>
                  <a:schemeClr val="tx1"/>
                </a:solidFill>
                <a:latin typeface="Georgia" panose="02040502050405020303" pitchFamily="18" charset="0"/>
              </a:rPr>
              <a:t>Bake a VE Day celebration </a:t>
            </a:r>
            <a:r>
              <a:rPr lang="en-US" sz="2800" u="sng" dirty="0">
                <a:latin typeface="Georgia" panose="02040502050405020303" pitchFamily="18" charset="0"/>
              </a:rPr>
              <a:t>tea.</a:t>
            </a:r>
            <a:endParaRPr lang="en-US" sz="2800" u="sng" dirty="0">
              <a:solidFill>
                <a:schemeClr val="tx1"/>
              </a:solidFill>
              <a:latin typeface="Georgia" panose="02040502050405020303" pitchFamily="18" charset="0"/>
            </a:endParaRPr>
          </a:p>
        </p:txBody>
      </p:sp>
      <p:pic>
        <p:nvPicPr>
          <p:cNvPr id="28" name="Picture 27" descr="A close up of a cake&#10;&#10;Description automatically generated">
            <a:extLst>
              <a:ext uri="{FF2B5EF4-FFF2-40B4-BE49-F238E27FC236}">
                <a16:creationId xmlns:a16="http://schemas.microsoft.com/office/drawing/2014/main" id="{9AB92474-F21A-49D7-B0BF-120346AFA981}"/>
              </a:ext>
            </a:extLst>
          </p:cNvPr>
          <p:cNvPicPr>
            <a:picLocks noChangeAspect="1"/>
          </p:cNvPicPr>
          <p:nvPr/>
        </p:nvPicPr>
        <p:blipFill rotWithShape="1">
          <a:blip r:embed="rId3"/>
          <a:srcRect l="11767" r="21300"/>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6" name="Arrow: Right 5">
            <a:extLst>
              <a:ext uri="{FF2B5EF4-FFF2-40B4-BE49-F238E27FC236}">
                <a16:creationId xmlns:a16="http://schemas.microsoft.com/office/drawing/2014/main" id="{7A8591A7-BDD6-437A-B937-92D3454181F4}"/>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4"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
        <p:nvSpPr>
          <p:cNvPr id="11" name="Arrow: Right 10">
            <a:extLst>
              <a:ext uri="{FF2B5EF4-FFF2-40B4-BE49-F238E27FC236}">
                <a16:creationId xmlns:a16="http://schemas.microsoft.com/office/drawing/2014/main" id="{0942FAEE-1E14-44BC-A0A9-61649FCD3923}"/>
              </a:ext>
            </a:extLst>
          </p:cNvPr>
          <p:cNvSpPr/>
          <p:nvPr/>
        </p:nvSpPr>
        <p:spPr>
          <a:xfrm>
            <a:off x="9467557" y="5542672"/>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8010B8F-384D-40C4-8E92-A4C65D99ABA3}"/>
              </a:ext>
            </a:extLst>
          </p:cNvPr>
          <p:cNvSpPr txBox="1"/>
          <p:nvPr/>
        </p:nvSpPr>
        <p:spPr>
          <a:xfrm>
            <a:off x="9578161" y="5906646"/>
            <a:ext cx="2128095" cy="369332"/>
          </a:xfrm>
          <a:prstGeom prst="rect">
            <a:avLst/>
          </a:prstGeom>
          <a:noFill/>
        </p:spPr>
        <p:txBody>
          <a:bodyPr wrap="square" rtlCol="0">
            <a:spAutoFit/>
          </a:bodyPr>
          <a:lstStyle/>
          <a:p>
            <a:r>
              <a:rPr lang="en-US" dirty="0">
                <a:solidFill>
                  <a:srgbClr val="FF0000"/>
                </a:solidFill>
                <a:hlinkClick r:id="rId5" action="ppaction://hlinksldjump">
                  <a:extLst>
                    <a:ext uri="{A12FA001-AC4F-418D-AE19-62706E023703}">
                      <ahyp:hlinkClr xmlns:ahyp="http://schemas.microsoft.com/office/drawing/2018/hyperlinkcolor" val="tx"/>
                    </a:ext>
                  </a:extLst>
                </a:hlinkClick>
              </a:rPr>
              <a:t>Find out more…</a:t>
            </a:r>
            <a:endParaRPr lang="en-GB" dirty="0">
              <a:solidFill>
                <a:srgbClr val="FF0000"/>
              </a:solidFill>
            </a:endParaRPr>
          </a:p>
        </p:txBody>
      </p:sp>
      <p:sp>
        <p:nvSpPr>
          <p:cNvPr id="15" name="TextBox 14">
            <a:extLst>
              <a:ext uri="{FF2B5EF4-FFF2-40B4-BE49-F238E27FC236}">
                <a16:creationId xmlns:a16="http://schemas.microsoft.com/office/drawing/2014/main" id="{A76589BC-058A-43B2-8B11-1558723BE3E9}"/>
              </a:ext>
            </a:extLst>
          </p:cNvPr>
          <p:cNvSpPr txBox="1"/>
          <p:nvPr/>
        </p:nvSpPr>
        <p:spPr>
          <a:xfrm>
            <a:off x="4128368" y="4921823"/>
            <a:ext cx="4937937" cy="114715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100" b="1" kern="1200" dirty="0">
                <a:solidFill>
                  <a:srgbClr val="00B0F0"/>
                </a:solidFill>
                <a:latin typeface="+mj-lt"/>
                <a:ea typeface="+mj-ea"/>
                <a:cs typeface="+mj-cs"/>
              </a:rPr>
              <a:t>What</a:t>
            </a:r>
            <a:r>
              <a:rPr lang="en-US" sz="3100" b="1" kern="1200" dirty="0">
                <a:solidFill>
                  <a:schemeClr val="tx1"/>
                </a:solidFill>
                <a:latin typeface="+mj-lt"/>
                <a:ea typeface="+mj-ea"/>
                <a:cs typeface="+mj-cs"/>
              </a:rPr>
              <a:t> </a:t>
            </a:r>
            <a:r>
              <a:rPr lang="en-US" sz="3100" b="1" kern="1200" dirty="0">
                <a:solidFill>
                  <a:srgbClr val="FF0000"/>
                </a:solidFill>
                <a:latin typeface="+mj-lt"/>
                <a:ea typeface="+mj-ea"/>
                <a:cs typeface="+mj-cs"/>
              </a:rPr>
              <a:t>other</a:t>
            </a:r>
            <a:r>
              <a:rPr lang="en-US" sz="3100" b="1" kern="1200" dirty="0">
                <a:solidFill>
                  <a:schemeClr val="tx1"/>
                </a:solidFill>
                <a:latin typeface="+mj-lt"/>
                <a:ea typeface="+mj-ea"/>
                <a:cs typeface="+mj-cs"/>
              </a:rPr>
              <a:t> </a:t>
            </a:r>
            <a:r>
              <a:rPr lang="en-US" sz="3100" b="1" kern="1200" dirty="0">
                <a:solidFill>
                  <a:srgbClr val="00B0F0"/>
                </a:solidFill>
                <a:latin typeface="+mj-lt"/>
                <a:ea typeface="+mj-ea"/>
                <a:cs typeface="+mj-cs"/>
              </a:rPr>
              <a:t>VE day </a:t>
            </a:r>
            <a:r>
              <a:rPr lang="en-US" sz="3100" b="1" kern="1200" dirty="0">
                <a:solidFill>
                  <a:srgbClr val="FF0000"/>
                </a:solidFill>
                <a:latin typeface="+mj-lt"/>
                <a:ea typeface="+mj-ea"/>
                <a:cs typeface="+mj-cs"/>
              </a:rPr>
              <a:t>celebration</a:t>
            </a:r>
            <a:r>
              <a:rPr lang="en-US" sz="3100" b="1" kern="1200" dirty="0">
                <a:solidFill>
                  <a:schemeClr val="tx1"/>
                </a:solidFill>
                <a:latin typeface="+mj-lt"/>
                <a:ea typeface="+mj-ea"/>
                <a:cs typeface="+mj-cs"/>
              </a:rPr>
              <a:t> </a:t>
            </a:r>
            <a:r>
              <a:rPr lang="en-US" sz="3100" b="1" kern="1200" dirty="0">
                <a:solidFill>
                  <a:srgbClr val="00B0F0"/>
                </a:solidFill>
                <a:latin typeface="+mj-lt"/>
                <a:ea typeface="+mj-ea"/>
                <a:cs typeface="+mj-cs"/>
              </a:rPr>
              <a:t>delights</a:t>
            </a:r>
            <a:r>
              <a:rPr lang="en-US" sz="3100" b="1" kern="1200" dirty="0">
                <a:solidFill>
                  <a:schemeClr val="tx1"/>
                </a:solidFill>
                <a:latin typeface="+mj-lt"/>
                <a:ea typeface="+mj-ea"/>
                <a:cs typeface="+mj-cs"/>
              </a:rPr>
              <a:t> </a:t>
            </a:r>
            <a:r>
              <a:rPr lang="en-US" sz="3100" b="1" kern="1200" dirty="0">
                <a:solidFill>
                  <a:srgbClr val="FF0000"/>
                </a:solidFill>
                <a:latin typeface="+mj-lt"/>
                <a:ea typeface="+mj-ea"/>
                <a:cs typeface="+mj-cs"/>
              </a:rPr>
              <a:t>could</a:t>
            </a:r>
            <a:r>
              <a:rPr lang="en-US" sz="3100" b="1" kern="1200" dirty="0">
                <a:solidFill>
                  <a:schemeClr val="tx1"/>
                </a:solidFill>
                <a:latin typeface="+mj-lt"/>
                <a:ea typeface="+mj-ea"/>
                <a:cs typeface="+mj-cs"/>
              </a:rPr>
              <a:t> </a:t>
            </a:r>
            <a:r>
              <a:rPr lang="en-US" sz="3100" b="1" kern="1200" dirty="0">
                <a:solidFill>
                  <a:srgbClr val="00B0F0"/>
                </a:solidFill>
                <a:latin typeface="+mj-lt"/>
                <a:ea typeface="+mj-ea"/>
                <a:cs typeface="+mj-cs"/>
              </a:rPr>
              <a:t>you</a:t>
            </a:r>
            <a:r>
              <a:rPr lang="en-US" sz="3100" b="1" kern="1200" dirty="0">
                <a:solidFill>
                  <a:schemeClr val="tx1"/>
                </a:solidFill>
                <a:latin typeface="+mj-lt"/>
                <a:ea typeface="+mj-ea"/>
                <a:cs typeface="+mj-cs"/>
              </a:rPr>
              <a:t> </a:t>
            </a:r>
            <a:r>
              <a:rPr lang="en-US" sz="3100" b="1" kern="1200" dirty="0">
                <a:solidFill>
                  <a:srgbClr val="FF0000"/>
                </a:solidFill>
                <a:latin typeface="+mj-lt"/>
                <a:ea typeface="+mj-ea"/>
                <a:cs typeface="+mj-cs"/>
              </a:rPr>
              <a:t>create</a:t>
            </a:r>
            <a:r>
              <a:rPr lang="en-US" sz="3100" b="1" kern="1200" dirty="0">
                <a:solidFill>
                  <a:schemeClr val="tx1"/>
                </a:solidFill>
                <a:latin typeface="+mj-lt"/>
                <a:ea typeface="+mj-ea"/>
                <a:cs typeface="+mj-cs"/>
              </a:rPr>
              <a:t> </a:t>
            </a:r>
            <a:r>
              <a:rPr lang="en-US" sz="3100" b="1" kern="1200" dirty="0">
                <a:solidFill>
                  <a:srgbClr val="00B0F0"/>
                </a:solidFill>
                <a:latin typeface="+mj-lt"/>
                <a:ea typeface="+mj-ea"/>
                <a:cs typeface="+mj-cs"/>
              </a:rPr>
              <a:t>?</a:t>
            </a:r>
            <a:r>
              <a:rPr lang="en-US" sz="3100" b="1" kern="1200" dirty="0">
                <a:solidFill>
                  <a:schemeClr val="tx1"/>
                </a:solidFill>
                <a:latin typeface="+mj-lt"/>
                <a:ea typeface="+mj-ea"/>
                <a:cs typeface="+mj-cs"/>
              </a:rPr>
              <a:t> </a:t>
            </a:r>
          </a:p>
        </p:txBody>
      </p:sp>
      <p:pic>
        <p:nvPicPr>
          <p:cNvPr id="16" name="Picture 15">
            <a:extLst>
              <a:ext uri="{FF2B5EF4-FFF2-40B4-BE49-F238E27FC236}">
                <a16:creationId xmlns:a16="http://schemas.microsoft.com/office/drawing/2014/main" id="{2D03A63F-7414-4E15-82CB-3FF8AEB8E35F}"/>
              </a:ext>
            </a:extLst>
          </p:cNvPr>
          <p:cNvPicPr>
            <a:picLocks noChangeAspect="1"/>
          </p:cNvPicPr>
          <p:nvPr/>
        </p:nvPicPr>
        <p:blipFill rotWithShape="1">
          <a:blip r:embed="rId6"/>
          <a:srcRect t="8922" r="1" b="13113"/>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8" name="Picture 17">
            <a:extLst>
              <a:ext uri="{FF2B5EF4-FFF2-40B4-BE49-F238E27FC236}">
                <a16:creationId xmlns:a16="http://schemas.microsoft.com/office/drawing/2014/main" id="{7D3DCE1B-86B0-48DC-8A82-39EA5CE4E12A}"/>
              </a:ext>
            </a:extLst>
          </p:cNvPr>
          <p:cNvPicPr>
            <a:picLocks noChangeAspect="1"/>
          </p:cNvPicPr>
          <p:nvPr/>
        </p:nvPicPr>
        <p:blipFill rotWithShape="1">
          <a:blip r:embed="rId7"/>
          <a:srcRect t="20188" r="4" b="2437"/>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9" name="Picture 18" descr="A bowl of food&#10;&#10;Description automatically generated">
            <a:extLst>
              <a:ext uri="{FF2B5EF4-FFF2-40B4-BE49-F238E27FC236}">
                <a16:creationId xmlns:a16="http://schemas.microsoft.com/office/drawing/2014/main" id="{1C4B75F2-5512-47C3-970D-88693C60F935}"/>
              </a:ext>
            </a:extLst>
          </p:cNvPr>
          <p:cNvPicPr>
            <a:picLocks noChangeAspect="1"/>
          </p:cNvPicPr>
          <p:nvPr/>
        </p:nvPicPr>
        <p:blipFill rotWithShape="1">
          <a:blip r:embed="rId8"/>
          <a:srcRect r="1" b="25097"/>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27" name="Picture 26" descr="A plate of food on a table&#10;&#10;Description automatically generated">
            <a:extLst>
              <a:ext uri="{FF2B5EF4-FFF2-40B4-BE49-F238E27FC236}">
                <a16:creationId xmlns:a16="http://schemas.microsoft.com/office/drawing/2014/main" id="{01244CB3-CF61-4A91-B9BC-B4FBDF02780D}"/>
              </a:ext>
            </a:extLst>
          </p:cNvPr>
          <p:cNvPicPr>
            <a:picLocks noChangeAspect="1"/>
          </p:cNvPicPr>
          <p:nvPr/>
        </p:nvPicPr>
        <p:blipFill rotWithShape="1">
          <a:blip r:embed="rId9"/>
          <a:srcRect l="8412" r="27022" b="2"/>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Tree>
    <p:extLst>
      <p:ext uri="{BB962C8B-B14F-4D97-AF65-F5344CB8AC3E}">
        <p14:creationId xmlns:p14="http://schemas.microsoft.com/office/powerpoint/2010/main" val="337748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C83F7F-2415-4D4A-8363-6B9FAC47B87D}"/>
              </a:ext>
            </a:extLst>
          </p:cNvPr>
          <p:cNvSpPr/>
          <p:nvPr/>
        </p:nvSpPr>
        <p:spPr>
          <a:xfrm>
            <a:off x="0" y="1"/>
            <a:ext cx="12192000" cy="4770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02A9B6F-0E96-4ED0-89F5-5E11EBD5157C}"/>
              </a:ext>
            </a:extLst>
          </p:cNvPr>
          <p:cNvSpPr/>
          <p:nvPr/>
        </p:nvSpPr>
        <p:spPr>
          <a:xfrm>
            <a:off x="0" y="6380922"/>
            <a:ext cx="12192000" cy="477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C80E8C-1E02-4081-9B00-A5F6C4591287}"/>
              </a:ext>
            </a:extLst>
          </p:cNvPr>
          <p:cNvSpPr/>
          <p:nvPr/>
        </p:nvSpPr>
        <p:spPr>
          <a:xfrm>
            <a:off x="1232453" y="477079"/>
            <a:ext cx="9952382" cy="954107"/>
          </a:xfrm>
          <a:prstGeom prst="rect">
            <a:avLst/>
          </a:prstGeom>
        </p:spPr>
        <p:txBody>
          <a:bodyPr wrap="square">
            <a:spAutoFit/>
          </a:bodyPr>
          <a:lstStyle/>
          <a:p>
            <a:pPr algn="ctr"/>
            <a:r>
              <a:rPr lang="en-US" sz="2800" u="sng" dirty="0">
                <a:latin typeface="Georgia" panose="02040502050405020303" pitchFamily="18" charset="0"/>
              </a:rPr>
              <a:t>SING </a:t>
            </a:r>
            <a:r>
              <a:rPr lang="en-US" sz="2800" u="sng" dirty="0">
                <a:solidFill>
                  <a:schemeClr val="tx1"/>
                </a:solidFill>
                <a:latin typeface="Georgia" panose="02040502050405020303" pitchFamily="18" charset="0"/>
              </a:rPr>
              <a:t>IT…</a:t>
            </a:r>
          </a:p>
          <a:p>
            <a:pPr algn="ctr"/>
            <a:r>
              <a:rPr lang="en-US" sz="2800" u="sng" dirty="0">
                <a:latin typeface="Georgia" panose="02040502050405020303" pitchFamily="18" charset="0"/>
              </a:rPr>
              <a:t>Learn songs from the period of VE Day</a:t>
            </a:r>
            <a:endParaRPr lang="en-US" sz="2800" u="sng" dirty="0">
              <a:solidFill>
                <a:schemeClr val="tx1"/>
              </a:solidFill>
              <a:latin typeface="Georgia" panose="02040502050405020303" pitchFamily="18" charset="0"/>
            </a:endParaRPr>
          </a:p>
        </p:txBody>
      </p:sp>
      <p:sp>
        <p:nvSpPr>
          <p:cNvPr id="4" name="TextBox 3">
            <a:extLst>
              <a:ext uri="{FF2B5EF4-FFF2-40B4-BE49-F238E27FC236}">
                <a16:creationId xmlns:a16="http://schemas.microsoft.com/office/drawing/2014/main" id="{7F40C134-07C5-491B-BAFD-EFBA0F65CCCF}"/>
              </a:ext>
            </a:extLst>
          </p:cNvPr>
          <p:cNvSpPr txBox="1"/>
          <p:nvPr/>
        </p:nvSpPr>
        <p:spPr>
          <a:xfrm>
            <a:off x="407963" y="1589649"/>
            <a:ext cx="4892907" cy="1754326"/>
          </a:xfrm>
          <a:prstGeom prst="rect">
            <a:avLst/>
          </a:prstGeom>
          <a:noFill/>
        </p:spPr>
        <p:txBody>
          <a:bodyPr wrap="square" rtlCol="0">
            <a:spAutoFit/>
          </a:bodyPr>
          <a:lstStyle/>
          <a:p>
            <a:r>
              <a:rPr lang="en-US" dirty="0">
                <a:solidFill>
                  <a:srgbClr val="00B0F0"/>
                </a:solidFill>
                <a:latin typeface="Georgia" panose="02040502050405020303" pitchFamily="18" charset="0"/>
              </a:rPr>
              <a:t>Learn ‘The White Cliffs of Dover’.  </a:t>
            </a:r>
          </a:p>
          <a:p>
            <a:endParaRPr lang="en-US" dirty="0">
              <a:latin typeface="Georgia" panose="02040502050405020303" pitchFamily="18" charset="0"/>
            </a:endParaRPr>
          </a:p>
          <a:p>
            <a:r>
              <a:rPr lang="en-US" dirty="0">
                <a:solidFill>
                  <a:srgbClr val="FF0000"/>
                </a:solidFill>
                <a:latin typeface="Georgia" panose="02040502050405020303" pitchFamily="18" charset="0"/>
              </a:rPr>
              <a:t>Think about the tone it should be sung with and what the lyrics mean.</a:t>
            </a:r>
          </a:p>
          <a:p>
            <a:endParaRPr lang="en-US" dirty="0">
              <a:latin typeface="Georgia" panose="02040502050405020303" pitchFamily="18" charset="0"/>
            </a:endParaRPr>
          </a:p>
          <a:p>
            <a:r>
              <a:rPr lang="en-US" dirty="0">
                <a:solidFill>
                  <a:srgbClr val="00B0F0"/>
                </a:solidFill>
                <a:latin typeface="Georgia" panose="02040502050405020303" pitchFamily="18" charset="0"/>
              </a:rPr>
              <a:t>Record yourself singing it.</a:t>
            </a:r>
            <a:endParaRPr lang="en-GB" dirty="0">
              <a:solidFill>
                <a:srgbClr val="00B0F0"/>
              </a:solidFill>
              <a:latin typeface="Georgia" panose="02040502050405020303" pitchFamily="18" charset="0"/>
            </a:endParaRPr>
          </a:p>
        </p:txBody>
      </p:sp>
      <p:pic>
        <p:nvPicPr>
          <p:cNvPr id="7170" name="Picture 2" descr="Vera Lynn - (There'll Be Bluebirds Over) The White Cliffs of Dover ...">
            <a:extLst>
              <a:ext uri="{FF2B5EF4-FFF2-40B4-BE49-F238E27FC236}">
                <a16:creationId xmlns:a16="http://schemas.microsoft.com/office/drawing/2014/main" id="{5F64F7FB-DC8C-4892-BBD5-CD54A6CA5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75" t="3010" r="22580" b="3656"/>
          <a:stretch/>
        </p:blipFill>
        <p:spPr bwMode="auto">
          <a:xfrm>
            <a:off x="5520097" y="1708862"/>
            <a:ext cx="4720841" cy="4454012"/>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CD915463-5391-40AA-8B2F-42F82F4991B2}"/>
              </a:ext>
            </a:extLst>
          </p:cNvPr>
          <p:cNvSpPr/>
          <p:nvPr/>
        </p:nvSpPr>
        <p:spPr>
          <a:xfrm>
            <a:off x="9467557" y="5542672"/>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87F9D9B-FC32-4CD2-B187-89FB19099926}"/>
              </a:ext>
            </a:extLst>
          </p:cNvPr>
          <p:cNvSpPr txBox="1"/>
          <p:nvPr/>
        </p:nvSpPr>
        <p:spPr>
          <a:xfrm>
            <a:off x="9467557" y="5844209"/>
            <a:ext cx="2128095" cy="369332"/>
          </a:xfrm>
          <a:prstGeom prst="rect">
            <a:avLst/>
          </a:prstGeom>
          <a:noFill/>
        </p:spPr>
        <p:txBody>
          <a:bodyPr wrap="square" rtlCol="0">
            <a:spAutoFit/>
          </a:bodyPr>
          <a:lstStyle/>
          <a:p>
            <a:r>
              <a:rPr lang="en-US" dirty="0">
                <a:solidFill>
                  <a:srgbClr val="FF0000"/>
                </a:solidFill>
                <a:hlinkClick r:id="rId3" action="ppaction://hlinksldjump">
                  <a:extLst>
                    <a:ext uri="{A12FA001-AC4F-418D-AE19-62706E023703}">
                      <ahyp:hlinkClr xmlns:ahyp="http://schemas.microsoft.com/office/drawing/2018/hyperlinkcolor" val="tx"/>
                    </a:ext>
                  </a:extLst>
                </a:hlinkClick>
              </a:rPr>
              <a:t>Find out more…</a:t>
            </a:r>
            <a:endParaRPr lang="en-GB" dirty="0">
              <a:solidFill>
                <a:srgbClr val="FF0000"/>
              </a:solidFill>
            </a:endParaRPr>
          </a:p>
        </p:txBody>
      </p:sp>
      <p:sp>
        <p:nvSpPr>
          <p:cNvPr id="9" name="Arrow: Right 8">
            <a:extLst>
              <a:ext uri="{FF2B5EF4-FFF2-40B4-BE49-F238E27FC236}">
                <a16:creationId xmlns:a16="http://schemas.microsoft.com/office/drawing/2014/main" id="{7C0ADDF3-DD15-4CB6-800B-547E4AEFC916}"/>
              </a:ext>
            </a:extLst>
          </p:cNvPr>
          <p:cNvSpPr/>
          <p:nvPr/>
        </p:nvSpPr>
        <p:spPr>
          <a:xfrm flipH="1">
            <a:off x="292670" y="5649877"/>
            <a:ext cx="2349305" cy="109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linkClick r:id="rId4" action="ppaction://hlinksldjump">
                  <a:extLst>
                    <a:ext uri="{A12FA001-AC4F-418D-AE19-62706E023703}">
                      <ahyp:hlinkClr xmlns:ahyp="http://schemas.microsoft.com/office/drawing/2018/hyperlinkcolor" val="tx"/>
                    </a:ext>
                  </a:extLst>
                </a:hlinkClick>
              </a:rPr>
              <a:t>HOME</a:t>
            </a:r>
            <a:endParaRPr lang="en-GB" dirty="0">
              <a:solidFill>
                <a:srgbClr val="FF0000"/>
              </a:solidFill>
            </a:endParaRPr>
          </a:p>
        </p:txBody>
      </p:sp>
    </p:spTree>
    <p:extLst>
      <p:ext uri="{BB962C8B-B14F-4D97-AF65-F5344CB8AC3E}">
        <p14:creationId xmlns:p14="http://schemas.microsoft.com/office/powerpoint/2010/main" val="2999971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1842</Words>
  <Application>Microsoft Office PowerPoint</Application>
  <PresentationFormat>Widescreen</PresentationFormat>
  <Paragraphs>222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Georgia</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Topsey-Eaton, Lynne</dc:creator>
  <cp:lastModifiedBy>Topsey-Eaton, Lynne</cp:lastModifiedBy>
  <cp:revision>33</cp:revision>
  <dcterms:created xsi:type="dcterms:W3CDTF">2020-04-29T12:18:27Z</dcterms:created>
  <dcterms:modified xsi:type="dcterms:W3CDTF">2020-05-04T08:09:36Z</dcterms:modified>
</cp:coreProperties>
</file>